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65" r:id="rId3"/>
    <p:sldId id="267" r:id="rId4"/>
    <p:sldId id="266" r:id="rId5"/>
    <p:sldId id="268" r:id="rId6"/>
    <p:sldId id="271" r:id="rId7"/>
    <p:sldId id="272" r:id="rId8"/>
    <p:sldId id="269" r:id="rId9"/>
    <p:sldId id="270" r:id="rId10"/>
    <p:sldId id="273" r:id="rId11"/>
    <p:sldId id="274" r:id="rId12"/>
    <p:sldId id="296" r:id="rId13"/>
    <p:sldId id="275" r:id="rId14"/>
    <p:sldId id="276" r:id="rId15"/>
    <p:sldId id="277" r:id="rId16"/>
    <p:sldId id="297" r:id="rId17"/>
    <p:sldId id="279" r:id="rId18"/>
    <p:sldId id="280" r:id="rId19"/>
    <p:sldId id="281" r:id="rId20"/>
    <p:sldId id="282" r:id="rId21"/>
    <p:sldId id="283" r:id="rId22"/>
    <p:sldId id="29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rkouei, Amin" initials="MA" lastIdx="1" clrIdx="0">
    <p:extLst>
      <p:ext uri="{19B8F6BF-5375-455C-9EA6-DF929625EA0E}">
        <p15:presenceInfo xmlns:p15="http://schemas.microsoft.com/office/powerpoint/2012/main" userId="S-1-5-21-828376571-1197701538-1844936127-3063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86" autoAdjust="0"/>
  </p:normalViewPr>
  <p:slideViewPr>
    <p:cSldViewPr snapToGrid="0">
      <p:cViewPr varScale="1">
        <p:scale>
          <a:sx n="69" d="100"/>
          <a:sy n="69" d="100"/>
        </p:scale>
        <p:origin x="441" y="3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46C40A-CA38-4B31-8C87-025EDE76546C}" type="datetimeFigureOut">
              <a:rPr lang="en-US" smtClean="0"/>
              <a:t>7/30/2016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DC4819-534A-4A41-B388-E56906BDD1B6}" type="slidenum">
              <a:rPr lang="en-US" smtClean="0"/>
              <a:t>‹#›</a:t>
            </a:fld>
            <a:endParaRPr lang="en-US" dirty="0"/>
          </a:p>
        </p:txBody>
      </p:sp>
    </p:spTree>
    <p:extLst>
      <p:ext uri="{BB962C8B-B14F-4D97-AF65-F5344CB8AC3E}">
        <p14:creationId xmlns:p14="http://schemas.microsoft.com/office/powerpoint/2010/main" val="17638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emaze.com/@ALFZWOWZ/Crescere-fra-palcoscenico-e-realt%C3%A0"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www.google.com/search?tbs=sbi:cs&amp;tbnid=yGs_QplbRW0qHM:&amp;docid=k3CBNGYD2ziufM&amp;bih=1071&amp;biw=1600" TargetMode="External"/><Relationship Id="rId4" Type="http://schemas.openxmlformats.org/officeDocument/2006/relationships/hyperlink" Target="https://www.google.com/search?tbs=simg:m00&amp;tbnid=yGs_QplbRW0qHM:&amp;docid=k3CBNGYD2ziufM&amp;bih=1071&amp;biw=1600&amp;tbm=isch"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3</a:t>
            </a:fld>
            <a:endParaRPr lang="en-US" dirty="0"/>
          </a:p>
        </p:txBody>
      </p:sp>
    </p:spTree>
    <p:extLst>
      <p:ext uri="{BB962C8B-B14F-4D97-AF65-F5344CB8AC3E}">
        <p14:creationId xmlns:p14="http://schemas.microsoft.com/office/powerpoint/2010/main" val="1610941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24C3012-EC23-864D-99B5-7AA57340092A}" type="slidenum">
              <a:rPr lang="en-US" smtClean="0"/>
              <a:pPr>
                <a:defRPr/>
              </a:pPr>
              <a:t>4</a:t>
            </a:fld>
            <a:endParaRPr lang="en-US" dirty="0"/>
          </a:p>
        </p:txBody>
      </p:sp>
    </p:spTree>
    <p:extLst>
      <p:ext uri="{BB962C8B-B14F-4D97-AF65-F5344CB8AC3E}">
        <p14:creationId xmlns:p14="http://schemas.microsoft.com/office/powerpoint/2010/main" val="2087264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https://www.youtube.com/watch?v=cqhKYet6YBs</a:t>
            </a:r>
          </a:p>
          <a:p>
            <a:endParaRPr lang="en-US" dirty="0"/>
          </a:p>
        </p:txBody>
      </p:sp>
      <p:sp>
        <p:nvSpPr>
          <p:cNvPr id="4" name="Slide Number Placeholder 3"/>
          <p:cNvSpPr>
            <a:spLocks noGrp="1"/>
          </p:cNvSpPr>
          <p:nvPr>
            <p:ph type="sldNum" sz="quarter" idx="10"/>
          </p:nvPr>
        </p:nvSpPr>
        <p:spPr/>
        <p:txBody>
          <a:bodyPr/>
          <a:lstStyle/>
          <a:p>
            <a:fld id="{72DC4819-534A-4A41-B388-E56906BDD1B6}" type="slidenum">
              <a:rPr lang="en-US" smtClean="0"/>
              <a:t>5</a:t>
            </a:fld>
            <a:endParaRPr lang="en-US" dirty="0"/>
          </a:p>
        </p:txBody>
      </p:sp>
    </p:spTree>
    <p:extLst>
      <p:ext uri="{BB962C8B-B14F-4D97-AF65-F5344CB8AC3E}">
        <p14:creationId xmlns:p14="http://schemas.microsoft.com/office/powerpoint/2010/main" val="2691389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7</a:t>
            </a:fld>
            <a:endParaRPr lang="en-US" dirty="0"/>
          </a:p>
        </p:txBody>
      </p:sp>
    </p:spTree>
    <p:extLst>
      <p:ext uri="{BB962C8B-B14F-4D97-AF65-F5344CB8AC3E}">
        <p14:creationId xmlns:p14="http://schemas.microsoft.com/office/powerpoint/2010/main" val="3852000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11</a:t>
            </a:fld>
            <a:endParaRPr lang="en-US" dirty="0"/>
          </a:p>
        </p:txBody>
      </p:sp>
    </p:spTree>
    <p:extLst>
      <p:ext uri="{BB962C8B-B14F-4D97-AF65-F5344CB8AC3E}">
        <p14:creationId xmlns:p14="http://schemas.microsoft.com/office/powerpoint/2010/main" val="1912445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12</a:t>
            </a:fld>
            <a:endParaRPr lang="en-US" dirty="0"/>
          </a:p>
        </p:txBody>
      </p:sp>
    </p:spTree>
    <p:extLst>
      <p:ext uri="{BB962C8B-B14F-4D97-AF65-F5344CB8AC3E}">
        <p14:creationId xmlns:p14="http://schemas.microsoft.com/office/powerpoint/2010/main" val="2835023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altLang="en-US" dirty="0" smtClean="0"/>
              <a:t>Thermal properties</a:t>
            </a:r>
          </a:p>
          <a:p>
            <a:r>
              <a:rPr lang="en-US" dirty="0" smtClean="0"/>
              <a:t>http://www.lynnesantiagolmhc.com/individual_therapy.html</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b="0" i="0" u="none" strike="noStrike" kern="1200" dirty="0" smtClean="0">
                <a:solidFill>
                  <a:schemeClr val="tx1"/>
                </a:solidFill>
                <a:effectLst/>
                <a:latin typeface="+mn-lt"/>
                <a:ea typeface="+mn-ea"/>
                <a:cs typeface="+mn-cs"/>
                <a:hlinkClick r:id="rId3"/>
              </a:rPr>
              <a:t>Crescere fra palcoscenico e realtà on emazewww.emaze.com</a:t>
            </a:r>
            <a:r>
              <a:rPr lang="it-IT" sz="1200" b="0" i="0" u="none" strike="noStrike" kern="1200" dirty="0" smtClean="0">
                <a:solidFill>
                  <a:schemeClr val="tx1"/>
                </a:solidFill>
                <a:effectLst/>
                <a:latin typeface="+mn-lt"/>
                <a:ea typeface="+mn-ea"/>
                <a:cs typeface="+mn-cs"/>
                <a:hlinkClick r:id="rId4"/>
              </a:rPr>
              <a:t>472 × 319</a:t>
            </a:r>
            <a:r>
              <a:rPr lang="it-IT" sz="1200" b="0" i="0" u="none" strike="noStrike" kern="1200" dirty="0" smtClean="0">
                <a:solidFill>
                  <a:schemeClr val="tx1"/>
                </a:solidFill>
                <a:effectLst/>
                <a:latin typeface="+mn-lt"/>
                <a:ea typeface="+mn-ea"/>
                <a:cs typeface="+mn-cs"/>
                <a:hlinkClick r:id="rId5"/>
              </a:rPr>
              <a:t>Search by image</a:t>
            </a:r>
            <a:endParaRPr lang="it-IT"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14</a:t>
            </a:fld>
            <a:endParaRPr lang="en-US" dirty="0"/>
          </a:p>
        </p:txBody>
      </p:sp>
    </p:spTree>
    <p:extLst>
      <p:ext uri="{BB962C8B-B14F-4D97-AF65-F5344CB8AC3E}">
        <p14:creationId xmlns:p14="http://schemas.microsoft.com/office/powerpoint/2010/main" val="3929579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3EBDA1-6A26-A144-BAE0-B5DFBA247923}" type="slidenum">
              <a:rPr lang="en-US" smtClean="0"/>
              <a:t>15</a:t>
            </a:fld>
            <a:endParaRPr lang="en-US" dirty="0"/>
          </a:p>
        </p:txBody>
      </p:sp>
    </p:spTree>
    <p:extLst>
      <p:ext uri="{BB962C8B-B14F-4D97-AF65-F5344CB8AC3E}">
        <p14:creationId xmlns:p14="http://schemas.microsoft.com/office/powerpoint/2010/main" val="4031985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AB9BA7E-9EB1-4D2E-8DA0-F11D23097B58}"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2171972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5340B-8AE1-4B5B-B756-9B579A9214E1}"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3872610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A4310B-D62F-47CF-876F-6CCE0303D044}"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11694380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3" name="Slide Number Placeholder 5"/>
          <p:cNvSpPr>
            <a:spLocks noGrp="1"/>
          </p:cNvSpPr>
          <p:nvPr>
            <p:ph type="sldNum" sz="quarter" idx="4"/>
          </p:nvPr>
        </p:nvSpPr>
        <p:spPr>
          <a:xfrm>
            <a:off x="11400" y="6351"/>
            <a:ext cx="488400" cy="365125"/>
          </a:xfrm>
          <a:prstGeom prst="rect">
            <a:avLst/>
          </a:prstGeom>
        </p:spPr>
        <p:txBody>
          <a:bodyPr/>
          <a:lstStyle>
            <a:lvl1pPr>
              <a:defRPr>
                <a:solidFill>
                  <a:schemeClr val="bg1"/>
                </a:solidFill>
              </a:defRPr>
            </a:lvl1pPr>
          </a:lstStyle>
          <a:p>
            <a:pPr>
              <a:defRPr/>
            </a:pPr>
            <a:fld id="{DC5C26BF-56EE-DF43-B2FF-64F8A3838D53}" type="slidenum">
              <a:rPr lang="en-US" smtClean="0"/>
              <a:pPr>
                <a:defRPr/>
              </a:pPr>
              <a:t>‹#›</a:t>
            </a:fld>
            <a:endParaRPr lang="en-US" dirty="0"/>
          </a:p>
        </p:txBody>
      </p:sp>
    </p:spTree>
    <p:extLst>
      <p:ext uri="{BB962C8B-B14F-4D97-AF65-F5344CB8AC3E}">
        <p14:creationId xmlns:p14="http://schemas.microsoft.com/office/powerpoint/2010/main" val="250503498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D3FE865-0A45-4B19-BE8B-DAE55944A070}"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1983381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13D372-2A87-4201-BE3B-6CE258B89A41}" type="datetime1">
              <a:rPr lang="en-US" smtClean="0"/>
              <a:t>7/30/2016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987541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D7D86B-8344-46ED-A10F-656801314412}" type="datetime1">
              <a:rPr lang="en-US" smtClean="0"/>
              <a:t>7/30/2016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24482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0C24E0-D2AE-4FD7-A6DB-443E71002FDA}" type="datetime1">
              <a:rPr lang="en-US" smtClean="0"/>
              <a:t>7/30/2016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2753223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AAE509A-94B9-440E-99C0-1CFDC46349B3}" type="datetime1">
              <a:rPr lang="en-US" smtClean="0"/>
              <a:t>7/30/2016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1187395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505787-A615-48DA-BACA-379A9DB04E27}" type="datetime1">
              <a:rPr lang="en-US" smtClean="0"/>
              <a:t>7/30/2016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2620593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9439A7-252A-4D1C-93B9-705D45902A4E}" type="datetime1">
              <a:rPr lang="en-US" smtClean="0"/>
              <a:t>7/30/2016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191833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D21D9-6D3B-437F-A7AF-8AC8CCE3BEF7}" type="datetime1">
              <a:rPr lang="en-US" smtClean="0"/>
              <a:t>7/30/2016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035583-8354-4EE5-850A-D0DDCD6E0C80}" type="slidenum">
              <a:rPr lang="en-US" smtClean="0"/>
              <a:t>‹#›</a:t>
            </a:fld>
            <a:endParaRPr lang="en-US" dirty="0"/>
          </a:p>
        </p:txBody>
      </p:sp>
    </p:spTree>
    <p:extLst>
      <p:ext uri="{BB962C8B-B14F-4D97-AF65-F5344CB8AC3E}">
        <p14:creationId xmlns:p14="http://schemas.microsoft.com/office/powerpoint/2010/main" val="798444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413D76-13C0-4260-A329-C5DE4BCE7DF8}" type="datetime1">
              <a:rPr lang="en-US" smtClean="0"/>
              <a:t>7/30/2016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035583-8354-4EE5-850A-D0DDCD6E0C80}" type="slidenum">
              <a:rPr lang="en-US" smtClean="0"/>
              <a:t>‹#›</a:t>
            </a:fld>
            <a:endParaRPr lang="en-US" dirty="0"/>
          </a:p>
        </p:txBody>
      </p:sp>
    </p:spTree>
    <p:extLst>
      <p:ext uri="{BB962C8B-B14F-4D97-AF65-F5344CB8AC3E}">
        <p14:creationId xmlns:p14="http://schemas.microsoft.com/office/powerpoint/2010/main" val="27494344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digital.library.txstate.edu/bitstream/handle/10877/5353/AMINI-THESIS-2014.pdf?sequence=1"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e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8.emf"/><Relationship Id="rId5" Type="http://schemas.openxmlformats.org/officeDocument/2006/relationships/oleObject" Target="../embeddings/oleObject4.bin"/><Relationship Id="rId4" Type="http://schemas.openxmlformats.org/officeDocument/2006/relationships/image" Target="../media/image17.emf"/></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cqhKYet6YBs" TargetMode="Externa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Additive Manufacturing</a:t>
            </a:r>
            <a:endParaRPr lang="en-US" dirty="0"/>
          </a:p>
        </p:txBody>
      </p:sp>
      <p:sp>
        <p:nvSpPr>
          <p:cNvPr id="3" name="Subtitle 2"/>
          <p:cNvSpPr>
            <a:spLocks noGrp="1"/>
          </p:cNvSpPr>
          <p:nvPr>
            <p:ph type="subTitle" idx="1"/>
          </p:nvPr>
        </p:nvSpPr>
        <p:spPr/>
        <p:txBody>
          <a:bodyPr>
            <a:normAutofit fontScale="92500" lnSpcReduction="20000"/>
          </a:bodyPr>
          <a:lstStyle/>
          <a:p>
            <a:r>
              <a:rPr lang="en-US" dirty="0"/>
              <a:t>Karl R. Haapala, Hari P.N. Nagarajan,</a:t>
            </a:r>
            <a:br>
              <a:rPr lang="en-US" dirty="0"/>
            </a:br>
            <a:r>
              <a:rPr lang="en-US" dirty="0"/>
              <a:t>and Amin Mirkouei</a:t>
            </a:r>
          </a:p>
          <a:p>
            <a:endParaRPr lang="en-US" dirty="0"/>
          </a:p>
          <a:p>
            <a:r>
              <a:rPr lang="en-US" dirty="0"/>
              <a:t>School of Mechanical, Industrial, and Manufacturing Engineering, Oregon State University</a:t>
            </a:r>
          </a:p>
          <a:p>
            <a:endParaRPr lang="en-US" dirty="0"/>
          </a:p>
        </p:txBody>
      </p:sp>
    </p:spTree>
    <p:extLst>
      <p:ext uri="{BB962C8B-B14F-4D97-AF65-F5344CB8AC3E}">
        <p14:creationId xmlns:p14="http://schemas.microsoft.com/office/powerpoint/2010/main" val="4276594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a:t>
            </a:r>
            <a:r>
              <a:rPr lang="en-US" dirty="0"/>
              <a:t>Additive Manufacturing  </a:t>
            </a:r>
            <a:r>
              <a:rPr lang="en-US" dirty="0" smtClean="0"/>
              <a:t>Approaches</a:t>
            </a:r>
            <a:endParaRPr lang="en-US" dirty="0"/>
          </a:p>
        </p:txBody>
      </p:sp>
      <p:grpSp>
        <p:nvGrpSpPr>
          <p:cNvPr id="60" name="Group 59"/>
          <p:cNvGrpSpPr/>
          <p:nvPr/>
        </p:nvGrpSpPr>
        <p:grpSpPr>
          <a:xfrm>
            <a:off x="622300" y="1676998"/>
            <a:ext cx="7785100" cy="4428075"/>
            <a:chOff x="622300" y="1791018"/>
            <a:chExt cx="7785100" cy="4428075"/>
          </a:xfrm>
        </p:grpSpPr>
        <p:sp>
          <p:nvSpPr>
            <p:cNvPr id="53" name="Rectangle 52"/>
            <p:cNvSpPr/>
            <p:nvPr/>
          </p:nvSpPr>
          <p:spPr>
            <a:xfrm>
              <a:off x="622300" y="2602863"/>
              <a:ext cx="1917700" cy="3616229"/>
            </a:xfrm>
            <a:prstGeom prst="rect">
              <a:avLst/>
            </a:prstGeom>
            <a:gradFill flip="none" rotWithShape="1">
              <a:gsLst>
                <a:gs pos="34000">
                  <a:srgbClr val="66FF33"/>
                </a:gs>
                <a:gs pos="100000">
                  <a:schemeClr val="bg1"/>
                </a:gs>
              </a:gsLst>
              <a:lin ang="27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2000" dirty="0" smtClean="0">
                <a:solidFill>
                  <a:schemeClr val="tx1"/>
                </a:solidFill>
                <a:latin typeface="Arial" panose="020B0604020202020204" pitchFamily="34" charset="0"/>
                <a:cs typeface="Arial" panose="020B0604020202020204" pitchFamily="34" charset="0"/>
              </a:endParaRPr>
            </a:p>
            <a:p>
              <a:endParaRPr lang="en-US" sz="2000" dirty="0">
                <a:solidFill>
                  <a:schemeClr val="tx1"/>
                </a:solidFill>
                <a:latin typeface="Arial" panose="020B0604020202020204" pitchFamily="34" charset="0"/>
                <a:cs typeface="Arial" panose="020B0604020202020204" pitchFamily="34" charset="0"/>
              </a:endParaRPr>
            </a:p>
            <a:p>
              <a:r>
                <a:rPr lang="en-US" sz="2000" dirty="0" smtClean="0">
                  <a:solidFill>
                    <a:schemeClr val="tx1"/>
                  </a:solidFill>
                  <a:latin typeface="Arial" panose="020B0604020202020204" pitchFamily="34" charset="0"/>
                  <a:cs typeface="Arial" panose="020B0604020202020204" pitchFamily="34" charset="0"/>
                </a:rPr>
                <a:t>Polymers</a:t>
              </a:r>
              <a:endParaRPr lang="en-US" sz="2000" dirty="0">
                <a:solidFill>
                  <a:schemeClr val="tx1"/>
                </a:solidFill>
                <a:latin typeface="Arial" panose="020B0604020202020204" pitchFamily="34" charset="0"/>
                <a:cs typeface="Arial" panose="020B0604020202020204" pitchFamily="34" charset="0"/>
              </a:endParaRPr>
            </a:p>
            <a:p>
              <a:r>
                <a:rPr lang="en-US" sz="2000" dirty="0">
                  <a:solidFill>
                    <a:schemeClr val="tx1"/>
                  </a:solidFill>
                  <a:latin typeface="Arial" panose="020B0604020202020204" pitchFamily="34" charset="0"/>
                  <a:cs typeface="Arial" panose="020B0604020202020204" pitchFamily="34" charset="0"/>
                </a:rPr>
                <a:t>Metals</a:t>
              </a:r>
            </a:p>
            <a:p>
              <a:r>
                <a:rPr lang="en-US" sz="2000" dirty="0">
                  <a:solidFill>
                    <a:schemeClr val="tx1"/>
                  </a:solidFill>
                  <a:latin typeface="Arial" panose="020B0604020202020204" pitchFamily="34" charset="0"/>
                  <a:cs typeface="Arial" panose="020B0604020202020204" pitchFamily="34" charset="0"/>
                </a:rPr>
                <a:t>Alloys</a:t>
              </a:r>
            </a:p>
            <a:p>
              <a:r>
                <a:rPr lang="en-US" sz="2000" dirty="0">
                  <a:solidFill>
                    <a:schemeClr val="tx1"/>
                  </a:solidFill>
                  <a:latin typeface="Arial" panose="020B0604020202020204" pitchFamily="34" charset="0"/>
                  <a:cs typeface="Arial" panose="020B0604020202020204" pitchFamily="34" charset="0"/>
                </a:rPr>
                <a:t>Powders</a:t>
              </a:r>
            </a:p>
            <a:p>
              <a:r>
                <a:rPr lang="en-US" sz="2000" dirty="0">
                  <a:solidFill>
                    <a:schemeClr val="tx1"/>
                  </a:solidFill>
                  <a:latin typeface="Arial" panose="020B0604020202020204" pitchFamily="34" charset="0"/>
                  <a:cs typeface="Arial" panose="020B0604020202020204" pitchFamily="34" charset="0"/>
                </a:rPr>
                <a:t>Thermoplastics</a:t>
              </a:r>
            </a:p>
            <a:p>
              <a:r>
                <a:rPr lang="en-US" sz="2000" dirty="0">
                  <a:solidFill>
                    <a:schemeClr val="tx1"/>
                  </a:solidFill>
                  <a:latin typeface="Arial" panose="020B0604020202020204" pitchFamily="34" charset="0"/>
                  <a:cs typeface="Arial" panose="020B0604020202020204" pitchFamily="34" charset="0"/>
                </a:rPr>
                <a:t>Ceramics</a:t>
              </a:r>
            </a:p>
            <a:p>
              <a:r>
                <a:rPr lang="en-US" sz="2000" dirty="0">
                  <a:solidFill>
                    <a:schemeClr val="tx1"/>
                  </a:solidFill>
                  <a:latin typeface="Arial" panose="020B0604020202020204" pitchFamily="34" charset="0"/>
                  <a:cs typeface="Arial" panose="020B0604020202020204" pitchFamily="34" charset="0"/>
                </a:rPr>
                <a:t>Glass</a:t>
              </a:r>
            </a:p>
          </p:txBody>
        </p:sp>
        <p:sp>
          <p:nvSpPr>
            <p:cNvPr id="52" name="Right Arrow 51"/>
            <p:cNvSpPr/>
            <p:nvPr/>
          </p:nvSpPr>
          <p:spPr>
            <a:xfrm>
              <a:off x="622300" y="1815782"/>
              <a:ext cx="1917700" cy="1549400"/>
            </a:xfrm>
            <a:prstGeom prst="rightArrow">
              <a:avLst/>
            </a:prstGeom>
            <a:solidFill>
              <a:srgbClr val="008000"/>
            </a:solidFill>
            <a:ln>
              <a:no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400" dirty="0" smtClean="0">
                  <a:solidFill>
                    <a:schemeClr val="bg1"/>
                  </a:solidFill>
                  <a:latin typeface="Arial" panose="020B0604020202020204" pitchFamily="34" charset="0"/>
                  <a:cs typeface="Arial" panose="020B0604020202020204" pitchFamily="34" charset="0"/>
                </a:rPr>
                <a:t>Material</a:t>
              </a:r>
              <a:endParaRPr lang="en-US" sz="2400" dirty="0">
                <a:solidFill>
                  <a:schemeClr val="bg1"/>
                </a:solidFill>
              </a:endParaRPr>
            </a:p>
          </p:txBody>
        </p:sp>
        <p:sp>
          <p:nvSpPr>
            <p:cNvPr id="54" name="Rectangle 53"/>
            <p:cNvSpPr/>
            <p:nvPr/>
          </p:nvSpPr>
          <p:spPr>
            <a:xfrm>
              <a:off x="2755900" y="2578099"/>
              <a:ext cx="3302000" cy="3640994"/>
            </a:xfrm>
            <a:prstGeom prst="rect">
              <a:avLst/>
            </a:prstGeom>
            <a:gradFill flip="none" rotWithShape="1">
              <a:gsLst>
                <a:gs pos="34000">
                  <a:srgbClr val="00B0F0"/>
                </a:gs>
                <a:gs pos="100000">
                  <a:schemeClr val="bg1"/>
                </a:gs>
              </a:gsLst>
              <a:lin ang="2700000" scaled="1"/>
              <a:tileRect/>
            </a:gradFill>
            <a:ln>
              <a:noFill/>
            </a:ln>
            <a:effectLst/>
          </p:spPr>
          <p:style>
            <a:lnRef idx="1">
              <a:schemeClr val="accent1"/>
            </a:lnRef>
            <a:fillRef idx="3">
              <a:schemeClr val="accent1"/>
            </a:fillRef>
            <a:effectRef idx="2">
              <a:schemeClr val="accent1"/>
            </a:effectRef>
            <a:fontRef idx="minor">
              <a:schemeClr val="lt1"/>
            </a:fontRef>
          </p:style>
          <p:txBody>
            <a:bodyPr lIns="91440" tIns="0" rIns="0" bIns="0" rtlCol="0" anchor="ctr"/>
            <a:lstStyle/>
            <a:p>
              <a:endParaRPr lang="en-US" sz="2000" dirty="0" smtClean="0">
                <a:solidFill>
                  <a:schemeClr val="tx1"/>
                </a:solidFill>
                <a:latin typeface="Arial" panose="020B0604020202020204" pitchFamily="34" charset="0"/>
                <a:cs typeface="Arial" panose="020B0604020202020204" pitchFamily="34" charset="0"/>
              </a:endParaRPr>
            </a:p>
            <a:p>
              <a:r>
                <a:rPr lang="en-US" sz="2000" dirty="0" smtClean="0">
                  <a:solidFill>
                    <a:schemeClr val="tx1"/>
                  </a:solidFill>
                  <a:latin typeface="Arial" panose="020B0604020202020204" pitchFamily="34" charset="0"/>
                  <a:cs typeface="Arial" panose="020B0604020202020204" pitchFamily="34" charset="0"/>
                </a:rPr>
                <a:t>Stereolithography</a:t>
              </a:r>
            </a:p>
            <a:p>
              <a:r>
                <a:rPr lang="en-US" sz="2000" dirty="0" smtClean="0">
                  <a:solidFill>
                    <a:schemeClr val="tx1"/>
                  </a:solidFill>
                  <a:latin typeface="Arial" panose="020B0604020202020204" pitchFamily="34" charset="0"/>
                  <a:cs typeface="Arial" panose="020B0604020202020204" pitchFamily="34" charset="0"/>
                </a:rPr>
                <a:t>Laser sintering</a:t>
              </a:r>
            </a:p>
            <a:p>
              <a:r>
                <a:rPr lang="en-US" sz="2000" dirty="0" smtClean="0">
                  <a:solidFill>
                    <a:schemeClr val="tx1"/>
                  </a:solidFill>
                  <a:latin typeface="Arial" panose="020B0604020202020204" pitchFamily="34" charset="0"/>
                  <a:cs typeface="Arial" panose="020B0604020202020204" pitchFamily="34" charset="0"/>
                </a:rPr>
                <a:t>Laser melting</a:t>
              </a:r>
            </a:p>
            <a:p>
              <a:r>
                <a:rPr lang="en-US" sz="2000" dirty="0" smtClean="0">
                  <a:solidFill>
                    <a:schemeClr val="tx1"/>
                  </a:solidFill>
                  <a:latin typeface="Arial" panose="020B0604020202020204" pitchFamily="34" charset="0"/>
                  <a:cs typeface="Arial" panose="020B0604020202020204" pitchFamily="34" charset="0"/>
                </a:rPr>
                <a:t>Selective laser melting</a:t>
              </a:r>
            </a:p>
            <a:p>
              <a:r>
                <a:rPr lang="en-US" sz="2000" dirty="0" smtClean="0">
                  <a:solidFill>
                    <a:schemeClr val="tx1"/>
                  </a:solidFill>
                  <a:latin typeface="Arial" panose="020B0604020202020204" pitchFamily="34" charset="0"/>
                  <a:cs typeface="Arial" panose="020B0604020202020204" pitchFamily="34" charset="0"/>
                </a:rPr>
                <a:t>Fused deposition modeling</a:t>
              </a:r>
            </a:p>
            <a:p>
              <a:r>
                <a:rPr lang="en-US" sz="2000" dirty="0" smtClean="0">
                  <a:solidFill>
                    <a:schemeClr val="tx1"/>
                  </a:solidFill>
                  <a:latin typeface="Arial" panose="020B0604020202020204" pitchFamily="34" charset="0"/>
                  <a:cs typeface="Arial" panose="020B0604020202020204" pitchFamily="34" charset="0"/>
                </a:rPr>
                <a:t>Electron beam melting</a:t>
              </a:r>
            </a:p>
            <a:p>
              <a:r>
                <a:rPr lang="en-US" sz="2000" dirty="0" smtClean="0">
                  <a:solidFill>
                    <a:schemeClr val="tx1"/>
                  </a:solidFill>
                  <a:latin typeface="Arial" panose="020B0604020202020204" pitchFamily="34" charset="0"/>
                  <a:cs typeface="Arial" panose="020B0604020202020204" pitchFamily="34" charset="0"/>
                </a:rPr>
                <a:t>Binder jetting</a:t>
              </a:r>
            </a:p>
            <a:p>
              <a:r>
                <a:rPr lang="en-US" sz="2000" dirty="0" smtClean="0">
                  <a:solidFill>
                    <a:schemeClr val="tx1"/>
                  </a:solidFill>
                  <a:latin typeface="Arial" panose="020B0604020202020204" pitchFamily="34" charset="0"/>
                  <a:cs typeface="Arial" panose="020B0604020202020204" pitchFamily="34" charset="0"/>
                </a:rPr>
                <a:t>Photopolymer jetting</a:t>
              </a:r>
            </a:p>
            <a:p>
              <a:r>
                <a:rPr lang="en-US" sz="2000" dirty="0" smtClean="0">
                  <a:solidFill>
                    <a:schemeClr val="tx1"/>
                  </a:solidFill>
                  <a:latin typeface="Arial" panose="020B0604020202020204" pitchFamily="34" charset="0"/>
                  <a:cs typeface="Arial" panose="020B0604020202020204" pitchFamily="34" charset="0"/>
                </a:rPr>
                <a:t>Sheet lamination</a:t>
              </a:r>
            </a:p>
            <a:p>
              <a:r>
                <a:rPr lang="en-US" sz="2000" dirty="0" smtClean="0">
                  <a:solidFill>
                    <a:schemeClr val="tx1"/>
                  </a:solidFill>
                  <a:latin typeface="Arial" panose="020B0604020202020204" pitchFamily="34" charset="0"/>
                  <a:cs typeface="Arial" panose="020B0604020202020204" pitchFamily="34" charset="0"/>
                </a:rPr>
                <a:t>Bioprinting</a:t>
              </a:r>
              <a:endParaRPr lang="en-US" sz="2000" dirty="0">
                <a:solidFill>
                  <a:schemeClr val="tx1"/>
                </a:solidFill>
                <a:latin typeface="Arial" panose="020B0604020202020204" pitchFamily="34" charset="0"/>
                <a:cs typeface="Arial" panose="020B0604020202020204" pitchFamily="34" charset="0"/>
              </a:endParaRPr>
            </a:p>
          </p:txBody>
        </p:sp>
        <p:sp>
          <p:nvSpPr>
            <p:cNvPr id="55" name="Right Arrow 54"/>
            <p:cNvSpPr/>
            <p:nvPr/>
          </p:nvSpPr>
          <p:spPr>
            <a:xfrm>
              <a:off x="2755900" y="1791018"/>
              <a:ext cx="3302000" cy="1549400"/>
            </a:xfrm>
            <a:prstGeom prst="rightArrow">
              <a:avLst/>
            </a:prstGeom>
            <a:solidFill>
              <a:srgbClr val="0000FF">
                <a:alpha val="83000"/>
              </a:srgbClr>
            </a:solidFill>
            <a:ln>
              <a:no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400" dirty="0" smtClean="0">
                  <a:solidFill>
                    <a:schemeClr val="bg1"/>
                  </a:solidFill>
                  <a:latin typeface="Arial" panose="020B0604020202020204" pitchFamily="34" charset="0"/>
                  <a:cs typeface="Arial" panose="020B0604020202020204" pitchFamily="34" charset="0"/>
                </a:rPr>
                <a:t>Technology</a:t>
              </a:r>
              <a:endParaRPr lang="en-US" sz="2400" dirty="0">
                <a:solidFill>
                  <a:schemeClr val="bg1"/>
                </a:solidFill>
              </a:endParaRPr>
            </a:p>
          </p:txBody>
        </p:sp>
        <p:sp>
          <p:nvSpPr>
            <p:cNvPr id="58" name="Rectangle 57"/>
            <p:cNvSpPr/>
            <p:nvPr/>
          </p:nvSpPr>
          <p:spPr>
            <a:xfrm>
              <a:off x="6184900" y="2578099"/>
              <a:ext cx="2222500" cy="3640993"/>
            </a:xfrm>
            <a:prstGeom prst="rect">
              <a:avLst/>
            </a:prstGeom>
            <a:gradFill>
              <a:gsLst>
                <a:gs pos="34000">
                  <a:srgbClr val="FFC000"/>
                </a:gs>
                <a:gs pos="100000">
                  <a:schemeClr val="bg1"/>
                </a:gs>
              </a:gsLst>
              <a:lin ang="27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2000" dirty="0" smtClean="0">
                <a:solidFill>
                  <a:schemeClr val="tx1"/>
                </a:solidFill>
                <a:latin typeface="Arial" panose="020B0604020202020204" pitchFamily="34" charset="0"/>
                <a:cs typeface="Arial" panose="020B0604020202020204" pitchFamily="34" charset="0"/>
              </a:endParaRPr>
            </a:p>
            <a:p>
              <a:r>
                <a:rPr lang="en-US" sz="2000" dirty="0" smtClean="0">
                  <a:solidFill>
                    <a:schemeClr val="tx1"/>
                  </a:solidFill>
                  <a:latin typeface="Arial" panose="020B0604020202020204" pitchFamily="34" charset="0"/>
                  <a:cs typeface="Arial" panose="020B0604020202020204" pitchFamily="34" charset="0"/>
                </a:rPr>
                <a:t>Automotive</a:t>
              </a:r>
            </a:p>
            <a:p>
              <a:r>
                <a:rPr lang="en-US" sz="2000" dirty="0" smtClean="0">
                  <a:solidFill>
                    <a:schemeClr val="tx1"/>
                  </a:solidFill>
                  <a:latin typeface="Arial" panose="020B0604020202020204" pitchFamily="34" charset="0"/>
                  <a:cs typeface="Arial" panose="020B0604020202020204" pitchFamily="34" charset="0"/>
                </a:rPr>
                <a:t>Aerospace</a:t>
              </a:r>
            </a:p>
            <a:p>
              <a:r>
                <a:rPr lang="en-US" sz="2000" dirty="0" smtClean="0">
                  <a:solidFill>
                    <a:schemeClr val="tx1"/>
                  </a:solidFill>
                  <a:latin typeface="Arial" panose="020B0604020202020204" pitchFamily="34" charset="0"/>
                  <a:cs typeface="Arial" panose="020B0604020202020204" pitchFamily="34" charset="0"/>
                </a:rPr>
                <a:t>Consumer</a:t>
              </a:r>
            </a:p>
            <a:p>
              <a:r>
                <a:rPr lang="en-US" sz="2000" dirty="0" smtClean="0">
                  <a:solidFill>
                    <a:schemeClr val="tx1"/>
                  </a:solidFill>
                  <a:latin typeface="Arial" panose="020B0604020202020204" pitchFamily="34" charset="0"/>
                  <a:cs typeface="Arial" panose="020B0604020202020204" pitchFamily="34" charset="0"/>
                </a:rPr>
                <a:t>Medical</a:t>
              </a:r>
            </a:p>
            <a:p>
              <a:r>
                <a:rPr lang="en-US" sz="2000" dirty="0" smtClean="0">
                  <a:solidFill>
                    <a:schemeClr val="tx1"/>
                  </a:solidFill>
                  <a:latin typeface="Arial" panose="020B0604020202020204" pitchFamily="34" charset="0"/>
                  <a:cs typeface="Arial" panose="020B0604020202020204" pitchFamily="34" charset="0"/>
                </a:rPr>
                <a:t>Industrial</a:t>
              </a:r>
            </a:p>
            <a:p>
              <a:r>
                <a:rPr lang="en-US" sz="2000" dirty="0" smtClean="0">
                  <a:solidFill>
                    <a:schemeClr val="tx1"/>
                  </a:solidFill>
                  <a:latin typeface="Arial" panose="020B0604020202020204" pitchFamily="34" charset="0"/>
                  <a:cs typeface="Arial" panose="020B0604020202020204" pitchFamily="34" charset="0"/>
                </a:rPr>
                <a:t>Education</a:t>
              </a:r>
              <a:endParaRPr lang="en-US" sz="2000" dirty="0">
                <a:solidFill>
                  <a:schemeClr val="tx1"/>
                </a:solidFill>
                <a:latin typeface="Arial" panose="020B0604020202020204" pitchFamily="34" charset="0"/>
                <a:cs typeface="Arial" panose="020B0604020202020204" pitchFamily="34" charset="0"/>
              </a:endParaRPr>
            </a:p>
          </p:txBody>
        </p:sp>
        <p:sp>
          <p:nvSpPr>
            <p:cNvPr id="59" name="Right Arrow 58"/>
            <p:cNvSpPr/>
            <p:nvPr/>
          </p:nvSpPr>
          <p:spPr>
            <a:xfrm>
              <a:off x="6184900" y="1791018"/>
              <a:ext cx="2222500" cy="1549400"/>
            </a:xfrm>
            <a:prstGeom prst="rightArrow">
              <a:avLst/>
            </a:prstGeom>
            <a:solidFill>
              <a:srgbClr val="CC3300">
                <a:alpha val="82745"/>
              </a:srgbClr>
            </a:solidFill>
            <a:ln>
              <a:no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400" dirty="0" smtClean="0">
                  <a:solidFill>
                    <a:schemeClr val="bg1"/>
                  </a:solidFill>
                  <a:latin typeface="Arial" panose="020B0604020202020204" pitchFamily="34" charset="0"/>
                  <a:cs typeface="Arial" panose="020B0604020202020204" pitchFamily="34" charset="0"/>
                </a:rPr>
                <a:t>Application</a:t>
              </a:r>
              <a:endParaRPr lang="en-US" sz="2400" dirty="0">
                <a:solidFill>
                  <a:schemeClr val="bg1"/>
                </a:solidFill>
              </a:endParaRPr>
            </a:p>
          </p:txBody>
        </p:sp>
      </p:grpSp>
    </p:spTree>
    <p:extLst>
      <p:ext uri="{BB962C8B-B14F-4D97-AF65-F5344CB8AC3E}">
        <p14:creationId xmlns:p14="http://schemas.microsoft.com/office/powerpoint/2010/main" val="1123945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dirty="0" smtClean="0"/>
              <a:t>Additive Manufacturing Types</a:t>
            </a:r>
          </a:p>
        </p:txBody>
      </p:sp>
      <p:sp>
        <p:nvSpPr>
          <p:cNvPr id="12291" name="Content Placeholder 2"/>
          <p:cNvSpPr>
            <a:spLocks noGrp="1"/>
          </p:cNvSpPr>
          <p:nvPr>
            <p:ph idx="1"/>
          </p:nvPr>
        </p:nvSpPr>
        <p:spPr/>
        <p:txBody>
          <a:bodyPr/>
          <a:lstStyle/>
          <a:p>
            <a:r>
              <a:rPr lang="en-US" altLang="en-US" dirty="0" smtClean="0"/>
              <a:t>Liquid-based</a:t>
            </a:r>
          </a:p>
          <a:p>
            <a:pPr lvl="1"/>
            <a:r>
              <a:rPr lang="en-US" altLang="en-US" dirty="0" smtClean="0"/>
              <a:t>Liquid monomers that are cured layer by layer into solid polymers </a:t>
            </a:r>
          </a:p>
          <a:p>
            <a:pPr lvl="1"/>
            <a:endParaRPr lang="en-US" altLang="en-US" dirty="0" smtClean="0"/>
          </a:p>
          <a:p>
            <a:r>
              <a:rPr lang="en-US" altLang="en-US" dirty="0" smtClean="0"/>
              <a:t>Solid-based</a:t>
            </a:r>
          </a:p>
          <a:p>
            <a:pPr lvl="1"/>
            <a:r>
              <a:rPr lang="en-US" altLang="en-US" dirty="0" smtClean="0"/>
              <a:t>Solid sheets that are laminated to create the solid part</a:t>
            </a:r>
            <a:br>
              <a:rPr lang="en-US" altLang="en-US" dirty="0" smtClean="0"/>
            </a:br>
            <a:endParaRPr lang="en-US" altLang="en-US" dirty="0" smtClean="0"/>
          </a:p>
          <a:p>
            <a:r>
              <a:rPr lang="en-US" altLang="en-US" dirty="0" smtClean="0"/>
              <a:t>Powder-based</a:t>
            </a:r>
          </a:p>
          <a:p>
            <a:pPr lvl="1"/>
            <a:r>
              <a:rPr lang="en-US" altLang="en-US" dirty="0" smtClean="0"/>
              <a:t>Powders that are aggregated and bonded layer by layer </a:t>
            </a:r>
          </a:p>
          <a:p>
            <a:endParaRPr lang="en-US" altLang="en-US" dirty="0" smtClean="0"/>
          </a:p>
        </p:txBody>
      </p:sp>
    </p:spTree>
    <p:extLst>
      <p:ext uri="{BB962C8B-B14F-4D97-AF65-F5344CB8AC3E}">
        <p14:creationId xmlns:p14="http://schemas.microsoft.com/office/powerpoint/2010/main" val="39516364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39074"/>
            <a:ext cx="9144000" cy="6349594"/>
          </a:xfrm>
          <a:prstGeom prst="rect">
            <a:avLst/>
          </a:prstGeom>
        </p:spPr>
      </p:pic>
      <p:sp>
        <p:nvSpPr>
          <p:cNvPr id="2" name="Rectangle 1"/>
          <p:cNvSpPr/>
          <p:nvPr/>
        </p:nvSpPr>
        <p:spPr>
          <a:xfrm>
            <a:off x="4711978" y="6488668"/>
            <a:ext cx="4571444" cy="369332"/>
          </a:xfrm>
          <a:prstGeom prst="rect">
            <a:avLst/>
          </a:prstGeom>
        </p:spPr>
        <p:txBody>
          <a:bodyPr wrap="none">
            <a:spAutoFit/>
          </a:bodyPr>
          <a:lstStyle/>
          <a:p>
            <a:r>
              <a:rPr lang="en-US" dirty="0"/>
              <a:t>https://www.linkedin.com/today/posts/noahfs</a:t>
            </a:r>
          </a:p>
        </p:txBody>
      </p:sp>
    </p:spTree>
    <p:extLst>
      <p:ext uri="{BB962C8B-B14F-4D97-AF65-F5344CB8AC3E}">
        <p14:creationId xmlns:p14="http://schemas.microsoft.com/office/powerpoint/2010/main" val="3914368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l="437" t="6250" r="2244" b="8917"/>
          <a:stretch/>
        </p:blipFill>
        <p:spPr bwMode="auto">
          <a:xfrm>
            <a:off x="280220" y="1246239"/>
            <a:ext cx="8583560" cy="5611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Technology Summary Chart</a:t>
            </a:r>
            <a:endParaRPr lang="en-US" dirty="0"/>
          </a:p>
        </p:txBody>
      </p:sp>
      <p:sp>
        <p:nvSpPr>
          <p:cNvPr id="6" name="Rectangle 5"/>
          <p:cNvSpPr/>
          <p:nvPr/>
        </p:nvSpPr>
        <p:spPr>
          <a:xfrm>
            <a:off x="6940844" y="0"/>
            <a:ext cx="2099917" cy="1477328"/>
          </a:xfrm>
          <a:prstGeom prst="rect">
            <a:avLst/>
          </a:prstGeom>
        </p:spPr>
        <p:txBody>
          <a:bodyPr wrap="square" anchor="ctr">
            <a:spAutoFit/>
          </a:bodyPr>
          <a:lstStyle/>
          <a:p>
            <a:pPr algn="r"/>
            <a:r>
              <a:rPr lang="en-US" dirty="0" smtClean="0"/>
              <a:t>Source: </a:t>
            </a:r>
            <a:r>
              <a:rPr lang="en-US" dirty="0"/>
              <a:t>https://www.additively.com/en/learn-about/3d-printing-technologies</a:t>
            </a:r>
          </a:p>
        </p:txBody>
      </p:sp>
    </p:spTree>
    <p:extLst>
      <p:ext uri="{BB962C8B-B14F-4D97-AF65-F5344CB8AC3E}">
        <p14:creationId xmlns:p14="http://schemas.microsoft.com/office/powerpoint/2010/main" val="2854108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dirty="0" smtClean="0"/>
              <a:t>Limitations of Additive Manufacturing</a:t>
            </a: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r="1344" b="61580"/>
          <a:stretch/>
        </p:blipFill>
        <p:spPr>
          <a:xfrm>
            <a:off x="61415" y="1690689"/>
            <a:ext cx="9021169" cy="2073591"/>
          </a:xfrm>
          <a:prstGeom prst="rect">
            <a:avLst/>
          </a:prstGeom>
        </p:spPr>
      </p:pic>
      <p:sp>
        <p:nvSpPr>
          <p:cNvPr id="3" name="Rectangle 2"/>
          <p:cNvSpPr/>
          <p:nvPr/>
        </p:nvSpPr>
        <p:spPr>
          <a:xfrm>
            <a:off x="61415" y="3777576"/>
            <a:ext cx="9021169" cy="4896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tIns="0" bIns="365760" rtlCol="0" anchor="t"/>
          <a:lstStyle/>
          <a:p>
            <a:r>
              <a:rPr lang="en-US" sz="2000" b="1" dirty="0" smtClean="0">
                <a:solidFill>
                  <a:schemeClr val="tx1"/>
                </a:solidFill>
              </a:rPr>
              <a:t>       Strength                      Surface Finish                     Speed                              Cost</a:t>
            </a:r>
            <a:endParaRPr lang="en-US" sz="2000" b="1" dirty="0">
              <a:solidFill>
                <a:schemeClr val="tx1"/>
              </a:solidFill>
            </a:endParaRPr>
          </a:p>
        </p:txBody>
      </p:sp>
      <p:sp>
        <p:nvSpPr>
          <p:cNvPr id="4" name="Rectangle 3"/>
          <p:cNvSpPr/>
          <p:nvPr/>
        </p:nvSpPr>
        <p:spPr>
          <a:xfrm>
            <a:off x="5700" y="4114150"/>
            <a:ext cx="9132600" cy="26735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188720" tIns="548640" bIns="0" rtlCol="0" anchor="ctr"/>
          <a:lstStyle/>
          <a:p>
            <a:pPr marL="914400" indent="-342900">
              <a:buFont typeface="+mj-lt"/>
              <a:buAutoNum type="arabicPeriod"/>
            </a:pPr>
            <a:r>
              <a:rPr lang="en-US" sz="2400" dirty="0" smtClean="0">
                <a:solidFill>
                  <a:schemeClr val="tx1"/>
                </a:solidFill>
                <a:cs typeface="Arial" panose="020B0604020202020204" pitchFamily="34" charset="0"/>
              </a:rPr>
              <a:t>Improvements in surface finish</a:t>
            </a:r>
          </a:p>
          <a:p>
            <a:pPr marL="914400" indent="-342900">
              <a:buFont typeface="+mj-lt"/>
              <a:buAutoNum type="arabicPeriod"/>
            </a:pPr>
            <a:r>
              <a:rPr lang="en-US" sz="2400" dirty="0" smtClean="0">
                <a:solidFill>
                  <a:schemeClr val="tx1"/>
                </a:solidFill>
                <a:cs typeface="Arial" panose="020B0604020202020204" pitchFamily="34" charset="0"/>
              </a:rPr>
              <a:t>Increase in detail rendition by thinner layers</a:t>
            </a:r>
          </a:p>
          <a:p>
            <a:pPr marL="914400" indent="-342900">
              <a:buFont typeface="+mj-lt"/>
              <a:buAutoNum type="arabicPeriod"/>
            </a:pPr>
            <a:r>
              <a:rPr lang="en-US" sz="2400" dirty="0" smtClean="0">
                <a:solidFill>
                  <a:schemeClr val="tx1"/>
                </a:solidFill>
                <a:cs typeface="Arial" panose="020B0604020202020204" pitchFamily="34" charset="0"/>
              </a:rPr>
              <a:t>Improvements of material properties and range</a:t>
            </a:r>
          </a:p>
          <a:p>
            <a:pPr marL="914400" indent="-342900">
              <a:buFont typeface="+mj-lt"/>
              <a:buAutoNum type="arabicPeriod"/>
            </a:pPr>
            <a:r>
              <a:rPr lang="en-US" sz="2400" dirty="0" smtClean="0">
                <a:solidFill>
                  <a:schemeClr val="tx1"/>
                </a:solidFill>
                <a:cs typeface="Arial" panose="020B0604020202020204" pitchFamily="34" charset="0"/>
              </a:rPr>
              <a:t>Elimination of rework</a:t>
            </a:r>
          </a:p>
          <a:p>
            <a:pPr marL="914400" indent="-342900">
              <a:buFont typeface="+mj-lt"/>
              <a:buAutoNum type="arabicPeriod"/>
            </a:pPr>
            <a:r>
              <a:rPr lang="en-US" sz="2400" dirty="0" smtClean="0">
                <a:solidFill>
                  <a:schemeClr val="tx1"/>
                </a:solidFill>
                <a:cs typeface="Arial" panose="020B0604020202020204" pitchFamily="34" charset="0"/>
              </a:rPr>
              <a:t>Cut down of construction time</a:t>
            </a:r>
          </a:p>
          <a:p>
            <a:pPr marL="914400" indent="-342900">
              <a:buFont typeface="+mj-lt"/>
              <a:buAutoNum type="arabicPeriod"/>
            </a:pPr>
            <a:r>
              <a:rPr lang="en-US" sz="2400" dirty="0" smtClean="0">
                <a:solidFill>
                  <a:schemeClr val="tx1"/>
                </a:solidFill>
                <a:cs typeface="Arial" panose="020B0604020202020204" pitchFamily="34" charset="0"/>
              </a:rPr>
              <a:t>Reduce the total cost</a:t>
            </a:r>
            <a:endParaRPr lang="en-US" sz="2400" dirty="0">
              <a:solidFill>
                <a:schemeClr val="tx1"/>
              </a:solidFill>
              <a:cs typeface="Arial" panose="020B0604020202020204" pitchFamily="34" charset="0"/>
            </a:endParaRPr>
          </a:p>
        </p:txBody>
      </p:sp>
      <p:sp>
        <p:nvSpPr>
          <p:cNvPr id="5" name="Down Arrow 4"/>
          <p:cNvSpPr/>
          <p:nvPr/>
        </p:nvSpPr>
        <p:spPr>
          <a:xfrm>
            <a:off x="4236947" y="3942995"/>
            <a:ext cx="805218" cy="736979"/>
          </a:xfrm>
          <a:prstGeom prst="downArrow">
            <a:avLst/>
          </a:prstGeom>
          <a:solidFill>
            <a:schemeClr val="accent6">
              <a:lumMod val="75000"/>
              <a:alpha val="83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5"/>
          <p:cNvSpPr/>
          <p:nvPr/>
        </p:nvSpPr>
        <p:spPr>
          <a:xfrm>
            <a:off x="1150620" y="4703079"/>
            <a:ext cx="352425" cy="2084580"/>
          </a:xfrm>
          <a:prstGeom prst="rect">
            <a:avLst/>
          </a:prstGeom>
          <a:solidFill>
            <a:schemeClr val="bg1">
              <a:alpha val="83000"/>
            </a:schemeClr>
          </a:solidFill>
          <a:ln>
            <a:no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400" b="1" dirty="0" smtClean="0">
                <a:solidFill>
                  <a:schemeClr val="tx1"/>
                </a:solidFill>
                <a:cs typeface="Times New Roman" panose="02020603050405020304" pitchFamily="18" charset="0"/>
              </a:rPr>
              <a:t>Improvements</a:t>
            </a:r>
            <a:endParaRPr lang="en-US" sz="2000" b="1"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1569818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dirty="0" smtClean="0"/>
              <a:t>Making a Prototype Part Using </a:t>
            </a:r>
            <a:r>
              <a:rPr lang="en-US" altLang="en-US" dirty="0"/>
              <a:t>Additive Manufacturing </a:t>
            </a:r>
            <a:endParaRPr lang="en-US" altLang="en-US" dirty="0" smtClean="0"/>
          </a:p>
        </p:txBody>
      </p:sp>
      <p:sp>
        <p:nvSpPr>
          <p:cNvPr id="14339" name="Content Placeholder 2"/>
          <p:cNvSpPr>
            <a:spLocks noGrp="1"/>
          </p:cNvSpPr>
          <p:nvPr>
            <p:ph idx="1"/>
          </p:nvPr>
        </p:nvSpPr>
        <p:spPr>
          <a:xfrm>
            <a:off x="628650" y="1825625"/>
            <a:ext cx="7886700" cy="3776946"/>
          </a:xfrm>
        </p:spPr>
        <p:txBody>
          <a:bodyPr>
            <a:normAutofit fontScale="92500" lnSpcReduction="10000"/>
          </a:bodyPr>
          <a:lstStyle/>
          <a:p>
            <a:r>
              <a:rPr lang="en-US" altLang="en-US" dirty="0" smtClean="0"/>
              <a:t>Create a CAD model</a:t>
            </a:r>
          </a:p>
          <a:p>
            <a:r>
              <a:rPr lang="en-US" altLang="en-US" dirty="0" smtClean="0"/>
              <a:t>Export CAD model as .STL file</a:t>
            </a:r>
          </a:p>
          <a:p>
            <a:r>
              <a:rPr lang="en-US" altLang="en-US" dirty="0" smtClean="0"/>
              <a:t>Import to AM software for pre-processing</a:t>
            </a:r>
          </a:p>
          <a:p>
            <a:pPr lvl="1"/>
            <a:r>
              <a:rPr lang="en-US" altLang="en-US" dirty="0" smtClean="0"/>
              <a:t>Tessellation: CAD model converted into a computerized format that approximates its surfaces by facets (triangles or polygons)</a:t>
            </a:r>
          </a:p>
          <a:p>
            <a:pPr lvl="1"/>
            <a:r>
              <a:rPr lang="en-US" altLang="en-US" dirty="0" smtClean="0"/>
              <a:t>Slicing of the model into layers: computerized model is sliced into closely-spaced parallel horizontal layers</a:t>
            </a:r>
          </a:p>
          <a:p>
            <a:r>
              <a:rPr lang="en-US" altLang="en-US" dirty="0" smtClean="0"/>
              <a:t>Download to AM machine and make the part</a:t>
            </a:r>
          </a:p>
          <a:p>
            <a:r>
              <a:rPr lang="en-US" altLang="en-US" dirty="0" smtClean="0"/>
              <a:t>Post process the part (process dependent)</a:t>
            </a:r>
          </a:p>
          <a:p>
            <a:endParaRPr lang="en-US" altLang="en-US" dirty="0" smtClean="0"/>
          </a:p>
          <a:p>
            <a:endParaRPr lang="en-US" altLang="en-US" dirty="0"/>
          </a:p>
          <a:p>
            <a:endParaRPr lang="en-US" altLang="en-US" dirty="0" smtClean="0"/>
          </a:p>
          <a:p>
            <a:endParaRPr lang="en-US" altLang="en-US" dirty="0" smtClean="0"/>
          </a:p>
        </p:txBody>
      </p:sp>
      <p:sp>
        <p:nvSpPr>
          <p:cNvPr id="9" name="TextBox 8"/>
          <p:cNvSpPr txBox="1"/>
          <p:nvPr/>
        </p:nvSpPr>
        <p:spPr>
          <a:xfrm>
            <a:off x="376793" y="5783083"/>
            <a:ext cx="1254195" cy="646331"/>
          </a:xfrm>
          <a:prstGeom prst="rect">
            <a:avLst/>
          </a:prstGeom>
          <a:solidFill>
            <a:schemeClr val="bg1">
              <a:lumMod val="95000"/>
            </a:schemeClr>
          </a:solidFill>
          <a:ln w="19050">
            <a:solidFill>
              <a:schemeClr val="tx1"/>
            </a:solidFill>
            <a:prstDash val="solid"/>
          </a:ln>
          <a:scene3d>
            <a:camera prst="orthographicFront"/>
            <a:lightRig rig="threePt" dir="t"/>
          </a:scene3d>
          <a:sp3d>
            <a:bevelT w="349250"/>
          </a:sp3d>
        </p:spPr>
        <p:txBody>
          <a:bodyPr wrap="square" rtlCol="0">
            <a:spAutoFit/>
          </a:bodyPr>
          <a:lstStyle/>
          <a:p>
            <a:pPr algn="ctr"/>
            <a:r>
              <a:rPr lang="en-US" b="1" dirty="0" smtClean="0">
                <a:latin typeface="Arial" panose="020B0604020202020204" pitchFamily="34" charset="0"/>
                <a:cs typeface="Arial" panose="020B0604020202020204" pitchFamily="34" charset="0"/>
              </a:rPr>
              <a:t>Design 3D Model </a:t>
            </a:r>
          </a:p>
        </p:txBody>
      </p:sp>
      <p:sp>
        <p:nvSpPr>
          <p:cNvPr id="10" name="TextBox 9"/>
          <p:cNvSpPr txBox="1"/>
          <p:nvPr/>
        </p:nvSpPr>
        <p:spPr>
          <a:xfrm>
            <a:off x="2109152" y="5783083"/>
            <a:ext cx="1279995" cy="646331"/>
          </a:xfrm>
          <a:prstGeom prst="rect">
            <a:avLst/>
          </a:prstGeom>
          <a:solidFill>
            <a:schemeClr val="bg1">
              <a:lumMod val="95000"/>
            </a:schemeClr>
          </a:solidFill>
          <a:ln w="19050">
            <a:solidFill>
              <a:schemeClr val="tx1"/>
            </a:solidFill>
            <a:prstDash val="solid"/>
          </a:ln>
          <a:scene3d>
            <a:camera prst="orthographicFront"/>
            <a:lightRig rig="threePt" dir="t"/>
          </a:scene3d>
          <a:sp3d>
            <a:bevelT w="349250"/>
          </a:sp3d>
        </p:spPr>
        <p:txBody>
          <a:bodyPr wrap="square" rtlCol="0">
            <a:spAutoFit/>
          </a:bodyPr>
          <a:lstStyle/>
          <a:p>
            <a:pPr algn="ctr"/>
            <a:r>
              <a:rPr lang="en-US" b="1" dirty="0" smtClean="0">
                <a:latin typeface="Arial" panose="020B0604020202020204" pitchFamily="34" charset="0"/>
                <a:cs typeface="Arial" panose="020B0604020202020204" pitchFamily="34" charset="0"/>
              </a:rPr>
              <a:t>Generate .STL File</a:t>
            </a:r>
          </a:p>
        </p:txBody>
      </p:sp>
      <p:sp>
        <p:nvSpPr>
          <p:cNvPr id="11" name="TextBox 10"/>
          <p:cNvSpPr txBox="1"/>
          <p:nvPr/>
        </p:nvSpPr>
        <p:spPr>
          <a:xfrm>
            <a:off x="3875823" y="5783083"/>
            <a:ext cx="1392354" cy="640080"/>
          </a:xfrm>
          <a:prstGeom prst="rect">
            <a:avLst/>
          </a:prstGeom>
          <a:solidFill>
            <a:schemeClr val="bg1">
              <a:lumMod val="95000"/>
            </a:schemeClr>
          </a:solidFill>
          <a:ln w="19050">
            <a:solidFill>
              <a:schemeClr val="tx1"/>
            </a:solidFill>
            <a:prstDash val="solid"/>
          </a:ln>
          <a:scene3d>
            <a:camera prst="orthographicFront"/>
            <a:lightRig rig="threePt" dir="t"/>
          </a:scene3d>
          <a:sp3d>
            <a:bevelT w="349250"/>
          </a:sp3d>
        </p:spPr>
        <p:txBody>
          <a:bodyPr wrap="square" rtlCol="0" anchor="ctr">
            <a:spAutoFit/>
          </a:bodyPr>
          <a:lstStyle/>
          <a:p>
            <a:pPr algn="ctr"/>
            <a:r>
              <a:rPr lang="en-US" b="1" dirty="0" smtClean="0">
                <a:latin typeface="Arial" panose="020B0604020202020204" pitchFamily="34" charset="0"/>
                <a:cs typeface="Arial" panose="020B0604020202020204" pitchFamily="34" charset="0"/>
              </a:rPr>
              <a:t>Input File</a:t>
            </a:r>
          </a:p>
        </p:txBody>
      </p:sp>
      <p:sp>
        <p:nvSpPr>
          <p:cNvPr id="12" name="TextBox 11"/>
          <p:cNvSpPr txBox="1"/>
          <p:nvPr/>
        </p:nvSpPr>
        <p:spPr>
          <a:xfrm>
            <a:off x="5737829" y="5783083"/>
            <a:ext cx="1264291" cy="646331"/>
          </a:xfrm>
          <a:prstGeom prst="rect">
            <a:avLst/>
          </a:prstGeom>
          <a:solidFill>
            <a:schemeClr val="bg1">
              <a:lumMod val="95000"/>
            </a:schemeClr>
          </a:solidFill>
          <a:ln w="19050">
            <a:solidFill>
              <a:schemeClr val="tx1"/>
            </a:solidFill>
            <a:prstDash val="solid"/>
          </a:ln>
          <a:scene3d>
            <a:camera prst="orthographicFront"/>
            <a:lightRig rig="threePt" dir="t"/>
          </a:scene3d>
          <a:sp3d>
            <a:bevelT w="349250"/>
          </a:sp3d>
        </p:spPr>
        <p:txBody>
          <a:bodyPr wrap="square" rtlCol="0">
            <a:spAutoFit/>
          </a:bodyPr>
          <a:lstStyle/>
          <a:p>
            <a:pPr algn="ctr"/>
            <a:r>
              <a:rPr lang="en-US" b="1" dirty="0" smtClean="0">
                <a:latin typeface="Arial" panose="020B0604020202020204" pitchFamily="34" charset="0"/>
                <a:cs typeface="Arial" panose="020B0604020202020204" pitchFamily="34" charset="0"/>
              </a:rPr>
              <a:t>Print</a:t>
            </a:r>
          </a:p>
          <a:p>
            <a:pPr algn="ctr"/>
            <a:r>
              <a:rPr lang="en-US" b="1" dirty="0" smtClean="0">
                <a:latin typeface="Arial" panose="020B0604020202020204" pitchFamily="34" charset="0"/>
                <a:cs typeface="Arial" panose="020B0604020202020204" pitchFamily="34" charset="0"/>
              </a:rPr>
              <a:t>Part</a:t>
            </a:r>
          </a:p>
        </p:txBody>
      </p:sp>
      <p:cxnSp>
        <p:nvCxnSpPr>
          <p:cNvPr id="7" name="Straight Arrow Connector 6"/>
          <p:cNvCxnSpPr>
            <a:stCxn id="9" idx="3"/>
            <a:endCxn id="10" idx="1"/>
          </p:cNvCxnSpPr>
          <p:nvPr/>
        </p:nvCxnSpPr>
        <p:spPr>
          <a:xfrm>
            <a:off x="1630988" y="6106249"/>
            <a:ext cx="47816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3"/>
            <a:endCxn id="11" idx="1"/>
          </p:cNvCxnSpPr>
          <p:nvPr/>
        </p:nvCxnSpPr>
        <p:spPr>
          <a:xfrm flipV="1">
            <a:off x="3389147" y="6103123"/>
            <a:ext cx="486676" cy="31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3"/>
            <a:endCxn id="12" idx="1"/>
          </p:cNvCxnSpPr>
          <p:nvPr/>
        </p:nvCxnSpPr>
        <p:spPr>
          <a:xfrm>
            <a:off x="5268177" y="6103123"/>
            <a:ext cx="469652" cy="31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480284" y="5783083"/>
            <a:ext cx="1264291" cy="646331"/>
          </a:xfrm>
          <a:prstGeom prst="rect">
            <a:avLst/>
          </a:prstGeom>
          <a:solidFill>
            <a:schemeClr val="bg1">
              <a:lumMod val="95000"/>
            </a:schemeClr>
          </a:solidFill>
          <a:ln w="19050">
            <a:solidFill>
              <a:schemeClr val="tx1"/>
            </a:solidFill>
            <a:prstDash val="solid"/>
          </a:ln>
          <a:scene3d>
            <a:camera prst="orthographicFront"/>
            <a:lightRig rig="threePt" dir="t"/>
          </a:scene3d>
          <a:sp3d>
            <a:bevelT w="349250"/>
          </a:sp3d>
        </p:spPr>
        <p:txBody>
          <a:bodyPr wrap="square" rtlCol="0">
            <a:spAutoFit/>
          </a:bodyPr>
          <a:lstStyle/>
          <a:p>
            <a:pPr algn="ctr"/>
            <a:r>
              <a:rPr lang="en-US" b="1" dirty="0" smtClean="0">
                <a:latin typeface="Arial" panose="020B0604020202020204" pitchFamily="34" charset="0"/>
                <a:cs typeface="Arial" panose="020B0604020202020204" pitchFamily="34" charset="0"/>
              </a:rPr>
              <a:t>Post</a:t>
            </a:r>
          </a:p>
          <a:p>
            <a:pPr algn="ctr"/>
            <a:r>
              <a:rPr lang="en-US" b="1" dirty="0" smtClean="0">
                <a:latin typeface="Arial" panose="020B0604020202020204" pitchFamily="34" charset="0"/>
                <a:cs typeface="Arial" panose="020B0604020202020204" pitchFamily="34" charset="0"/>
              </a:rPr>
              <a:t>Process</a:t>
            </a:r>
          </a:p>
        </p:txBody>
      </p:sp>
      <p:cxnSp>
        <p:nvCxnSpPr>
          <p:cNvPr id="18" name="Straight Arrow Connector 17"/>
          <p:cNvCxnSpPr>
            <a:stCxn id="12" idx="3"/>
            <a:endCxn id="17" idx="1"/>
          </p:cNvCxnSpPr>
          <p:nvPr/>
        </p:nvCxnSpPr>
        <p:spPr>
          <a:xfrm>
            <a:off x="7002120" y="6106249"/>
            <a:ext cx="47816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1659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33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3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dirty="0"/>
              <a:t>Making a Prototype Part Using Additive Manufacturing </a:t>
            </a:r>
            <a:endParaRPr lang="en-US" dirty="0"/>
          </a:p>
        </p:txBody>
      </p:sp>
      <p:grpSp>
        <p:nvGrpSpPr>
          <p:cNvPr id="5" name="Group 3"/>
          <p:cNvGrpSpPr>
            <a:grpSpLocks noChangeAspect="1"/>
          </p:cNvGrpSpPr>
          <p:nvPr/>
        </p:nvGrpSpPr>
        <p:grpSpPr bwMode="auto">
          <a:xfrm>
            <a:off x="457200" y="2384516"/>
            <a:ext cx="8229600" cy="3718193"/>
            <a:chOff x="0" y="0"/>
            <a:chExt cx="4792" cy="2264"/>
          </a:xfrm>
        </p:grpSpPr>
        <p:pic>
          <p:nvPicPr>
            <p:cNvPr id="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 y="96"/>
              <a:ext cx="4536" cy="1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792" cy="2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9" name="Rectangle 8"/>
          <p:cNvSpPr/>
          <p:nvPr/>
        </p:nvSpPr>
        <p:spPr>
          <a:xfrm>
            <a:off x="3547275" y="6427204"/>
            <a:ext cx="5596725" cy="369332"/>
          </a:xfrm>
          <a:prstGeom prst="rect">
            <a:avLst/>
          </a:prstGeom>
          <a:solidFill>
            <a:schemeClr val="bg1"/>
          </a:solidFill>
        </p:spPr>
        <p:txBody>
          <a:bodyPr wrap="none">
            <a:spAutoFit/>
          </a:bodyPr>
          <a:lstStyle/>
          <a:p>
            <a:r>
              <a:rPr lang="en-US" dirty="0"/>
              <a:t>http://www.davidbiles.co.uk/graphics/3d%20printing.png</a:t>
            </a:r>
          </a:p>
        </p:txBody>
      </p:sp>
    </p:spTree>
    <p:extLst>
      <p:ext uri="{BB962C8B-B14F-4D97-AF65-F5344CB8AC3E}">
        <p14:creationId xmlns:p14="http://schemas.microsoft.com/office/powerpoint/2010/main" val="2529338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dirty="0" smtClean="0"/>
              <a:t>Part Build </a:t>
            </a:r>
            <a:r>
              <a:rPr lang="en-US" altLang="en-US" dirty="0"/>
              <a:t>Time in Additive Manufacturing </a:t>
            </a:r>
            <a:endParaRPr lang="en-US" altLang="en-US" dirty="0" smtClean="0"/>
          </a:p>
        </p:txBody>
      </p:sp>
      <p:sp>
        <p:nvSpPr>
          <p:cNvPr id="15363" name="Rectangle 3"/>
          <p:cNvSpPr>
            <a:spLocks noGrp="1" noChangeArrowheads="1"/>
          </p:cNvSpPr>
          <p:nvPr>
            <p:ph idx="1"/>
          </p:nvPr>
        </p:nvSpPr>
        <p:spPr/>
        <p:txBody>
          <a:bodyPr>
            <a:normAutofit fontScale="77500" lnSpcReduction="20000"/>
          </a:bodyPr>
          <a:lstStyle/>
          <a:p>
            <a:r>
              <a:rPr lang="en-US" altLang="en-US" dirty="0" smtClean="0"/>
              <a:t>Time to complete a single layer	</a:t>
            </a:r>
          </a:p>
          <a:p>
            <a:endParaRPr lang="en-US" altLang="en-US" dirty="0" smtClean="0"/>
          </a:p>
          <a:p>
            <a:r>
              <a:rPr lang="en-US" altLang="en-US" dirty="0" smtClean="0"/>
              <a:t>Where: </a:t>
            </a:r>
          </a:p>
          <a:p>
            <a:pPr lvl="1"/>
            <a:r>
              <a:rPr lang="en-US" altLang="en-US" dirty="0" smtClean="0"/>
              <a:t>T</a:t>
            </a:r>
            <a:r>
              <a:rPr lang="en-US" altLang="en-US" baseline="-25000" dirty="0" smtClean="0"/>
              <a:t>i</a:t>
            </a:r>
            <a:r>
              <a:rPr lang="en-US" altLang="en-US" dirty="0" smtClean="0"/>
              <a:t> = time to complete layer i </a:t>
            </a:r>
          </a:p>
          <a:p>
            <a:pPr lvl="1"/>
            <a:r>
              <a:rPr lang="en-US" altLang="en-US" dirty="0" smtClean="0"/>
              <a:t>A</a:t>
            </a:r>
            <a:r>
              <a:rPr lang="en-US" altLang="en-US" baseline="-25000" dirty="0" smtClean="0"/>
              <a:t>i</a:t>
            </a:r>
            <a:r>
              <a:rPr lang="en-US" altLang="en-US" dirty="0" smtClean="0"/>
              <a:t> = area of layer i</a:t>
            </a:r>
          </a:p>
          <a:p>
            <a:pPr lvl="1"/>
            <a:r>
              <a:rPr lang="en-US" altLang="en-US" dirty="0" smtClean="0"/>
              <a:t>v = average scanning speed of the beam</a:t>
            </a:r>
          </a:p>
          <a:p>
            <a:pPr lvl="1"/>
            <a:r>
              <a:rPr lang="en-US" altLang="en-US" dirty="0" smtClean="0"/>
              <a:t>D = w</a:t>
            </a:r>
            <a:r>
              <a:rPr lang="en-US" dirty="0" smtClean="0"/>
              <a:t>idth of the extrudate deposited </a:t>
            </a:r>
          </a:p>
          <a:p>
            <a:pPr lvl="1"/>
            <a:r>
              <a:rPr lang="en-US" altLang="en-US" dirty="0" smtClean="0"/>
              <a:t>T</a:t>
            </a:r>
            <a:r>
              <a:rPr lang="en-US" altLang="en-US" baseline="-25000" dirty="0" smtClean="0"/>
              <a:t>d</a:t>
            </a:r>
            <a:r>
              <a:rPr lang="en-US" altLang="en-US" dirty="0" smtClean="0"/>
              <a:t> = delay time between layers</a:t>
            </a:r>
          </a:p>
          <a:p>
            <a:endParaRPr lang="en-US" altLang="en-US" dirty="0" smtClean="0"/>
          </a:p>
          <a:p>
            <a:r>
              <a:rPr lang="en-US" altLang="en-US" dirty="0" smtClean="0"/>
              <a:t>Can be applied to </a:t>
            </a:r>
            <a:r>
              <a:rPr lang="en-US" altLang="en-US" dirty="0" smtClean="0"/>
              <a:t>SLA and </a:t>
            </a:r>
            <a:r>
              <a:rPr lang="en-US" altLang="en-US" dirty="0" smtClean="0"/>
              <a:t>other AM processes with adaptation</a:t>
            </a:r>
          </a:p>
          <a:p>
            <a:pPr lvl="1"/>
            <a:r>
              <a:rPr lang="en-US" altLang="en-US" dirty="0" err="1" smtClean="0"/>
              <a:t>Amini</a:t>
            </a:r>
            <a:r>
              <a:rPr lang="en-US" altLang="en-US" dirty="0"/>
              <a:t>, </a:t>
            </a:r>
            <a:r>
              <a:rPr lang="en-US" altLang="en-US" dirty="0" smtClean="0"/>
              <a:t>2014, Time Estimation For </a:t>
            </a:r>
            <a:r>
              <a:rPr lang="en-US" altLang="en-US" dirty="0"/>
              <a:t>Additive </a:t>
            </a:r>
            <a:r>
              <a:rPr lang="en-US" altLang="en-US" dirty="0" smtClean="0"/>
              <a:t>Manufacturing, M.S. Thesis, Texas </a:t>
            </a:r>
            <a:r>
              <a:rPr lang="en-US" altLang="en-US" dirty="0"/>
              <a:t>State </a:t>
            </a:r>
            <a:r>
              <a:rPr lang="en-US" altLang="en-US" dirty="0" smtClean="0"/>
              <a:t>University, </a:t>
            </a:r>
            <a:r>
              <a:rPr lang="en-US" altLang="en-US" dirty="0" smtClean="0">
                <a:hlinkClick r:id="rId3"/>
              </a:rPr>
              <a:t>https</a:t>
            </a:r>
            <a:r>
              <a:rPr lang="en-US" altLang="en-US" dirty="0">
                <a:hlinkClick r:id="rId3"/>
              </a:rPr>
              <a:t>://</a:t>
            </a:r>
            <a:r>
              <a:rPr lang="en-US" altLang="en-US" dirty="0" smtClean="0">
                <a:hlinkClick r:id="rId3"/>
              </a:rPr>
              <a:t>digital.library.txstate.edu/bitstream/handle/10877/5353/AMINI-THESIS-2014.pdf?sequence=1</a:t>
            </a:r>
            <a:r>
              <a:rPr lang="en-US" altLang="en-US" dirty="0" smtClean="0"/>
              <a:t>, accessed July 1, 2016.</a:t>
            </a:r>
          </a:p>
        </p:txBody>
      </p:sp>
      <p:graphicFrame>
        <p:nvGraphicFramePr>
          <p:cNvPr id="15365" name="Object 5"/>
          <p:cNvGraphicFramePr>
            <a:graphicFrameLocks noChangeAspect="1"/>
          </p:cNvGraphicFramePr>
          <p:nvPr>
            <p:extLst>
              <p:ext uri="{D42A27DB-BD31-4B8C-83A1-F6EECF244321}">
                <p14:modId xmlns:p14="http://schemas.microsoft.com/office/powerpoint/2010/main" val="3826090097"/>
              </p:ext>
            </p:extLst>
          </p:nvPr>
        </p:nvGraphicFramePr>
        <p:xfrm>
          <a:off x="5122048" y="1825625"/>
          <a:ext cx="1689100" cy="774700"/>
        </p:xfrm>
        <a:graphic>
          <a:graphicData uri="http://schemas.openxmlformats.org/presentationml/2006/ole">
            <mc:AlternateContent xmlns:mc="http://schemas.openxmlformats.org/markup-compatibility/2006">
              <mc:Choice xmlns:v="urn:schemas-microsoft-com:vml" Requires="v">
                <p:oleObj spid="_x0000_s1076" name="Equation" r:id="rId4" imgW="1581041" imgH="666840" progId="Equation.3">
                  <p:embed/>
                </p:oleObj>
              </mc:Choice>
              <mc:Fallback>
                <p:oleObj name="Equation" r:id="rId4" imgW="1581041" imgH="6668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22048" y="1825625"/>
                        <a:ext cx="1689100" cy="7747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143274669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en-US" dirty="0" smtClean="0"/>
              <a:t>Part Build Time - continued</a:t>
            </a:r>
          </a:p>
        </p:txBody>
      </p:sp>
      <p:sp>
        <p:nvSpPr>
          <p:cNvPr id="11267" name="Rectangle 3"/>
          <p:cNvSpPr>
            <a:spLocks noGrp="1" noChangeArrowheads="1"/>
          </p:cNvSpPr>
          <p:nvPr>
            <p:ph type="body" idx="1"/>
          </p:nvPr>
        </p:nvSpPr>
        <p:spPr/>
        <p:txBody>
          <a:bodyPr/>
          <a:lstStyle/>
          <a:p>
            <a:r>
              <a:rPr lang="en-US" altLang="en-US" dirty="0" smtClean="0"/>
              <a:t>Once the T</a:t>
            </a:r>
            <a:r>
              <a:rPr lang="en-US" altLang="en-US" baseline="-25000" dirty="0" smtClean="0"/>
              <a:t>i </a:t>
            </a:r>
            <a:r>
              <a:rPr lang="en-US" altLang="en-US" dirty="0" smtClean="0"/>
              <a:t>values have been determined for each layer (i), the build cycle time is:		</a:t>
            </a:r>
          </a:p>
          <a:p>
            <a:endParaRPr lang="en-US" altLang="en-US" dirty="0" smtClean="0"/>
          </a:p>
          <a:p>
            <a:r>
              <a:rPr lang="en-US" altLang="en-US" dirty="0" smtClean="0"/>
              <a:t>Where:</a:t>
            </a:r>
          </a:p>
          <a:p>
            <a:pPr lvl="1"/>
            <a:r>
              <a:rPr lang="en-US" altLang="en-US" dirty="0" smtClean="0"/>
              <a:t>T</a:t>
            </a:r>
            <a:r>
              <a:rPr lang="en-US" altLang="en-US" baseline="-25000" dirty="0" smtClean="0"/>
              <a:t>C</a:t>
            </a:r>
            <a:r>
              <a:rPr lang="en-US" altLang="en-US" dirty="0" smtClean="0"/>
              <a:t> = build cycle time</a:t>
            </a:r>
          </a:p>
          <a:p>
            <a:pPr lvl="1"/>
            <a:r>
              <a:rPr lang="en-US" altLang="en-US" dirty="0" smtClean="0"/>
              <a:t>n</a:t>
            </a:r>
            <a:r>
              <a:rPr lang="en-US" altLang="en-US" baseline="-25000" dirty="0" smtClean="0"/>
              <a:t>i</a:t>
            </a:r>
            <a:r>
              <a:rPr lang="en-US" altLang="en-US" dirty="0" smtClean="0"/>
              <a:t> = number of layers used to approximate the part </a:t>
            </a:r>
            <a:br>
              <a:rPr lang="en-US" altLang="en-US" dirty="0" smtClean="0"/>
            </a:br>
            <a:endParaRPr lang="en-US" altLang="en-US" dirty="0" smtClean="0"/>
          </a:p>
          <a:p>
            <a:r>
              <a:rPr lang="en-US" altLang="en-US" dirty="0" smtClean="0"/>
              <a:t>Time to build a part ranges from one hour for small parts of simple geometry up to several dozen hours for complex parts</a:t>
            </a:r>
          </a:p>
          <a:p>
            <a:endParaRPr lang="en-US" altLang="en-US" dirty="0" smtClean="0"/>
          </a:p>
        </p:txBody>
      </p:sp>
      <p:graphicFrame>
        <p:nvGraphicFramePr>
          <p:cNvPr id="11269" name="Object 5"/>
          <p:cNvGraphicFramePr>
            <a:graphicFrameLocks noChangeAspect="1"/>
          </p:cNvGraphicFramePr>
          <p:nvPr>
            <p:extLst>
              <p:ext uri="{D42A27DB-BD31-4B8C-83A1-F6EECF244321}">
                <p14:modId xmlns:p14="http://schemas.microsoft.com/office/powerpoint/2010/main" val="2772529685"/>
              </p:ext>
            </p:extLst>
          </p:nvPr>
        </p:nvGraphicFramePr>
        <p:xfrm>
          <a:off x="5960918" y="2312762"/>
          <a:ext cx="1282700" cy="850900"/>
        </p:xfrm>
        <a:graphic>
          <a:graphicData uri="http://schemas.openxmlformats.org/presentationml/2006/ole">
            <mc:AlternateContent xmlns:mc="http://schemas.openxmlformats.org/markup-compatibility/2006">
              <mc:Choice xmlns:v="urn:schemas-microsoft-com:vml" Requires="v">
                <p:oleObj spid="_x0000_s2099" name="Equation" r:id="rId3" imgW="1181126" imgH="743066" progId="Equation.3">
                  <p:embed/>
                </p:oleObj>
              </mc:Choice>
              <mc:Fallback>
                <p:oleObj name="Equation" r:id="rId3" imgW="1181126" imgH="743066"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0918" y="2312762"/>
                        <a:ext cx="1282700" cy="8509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183714224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67">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12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en-US" smtClean="0"/>
              <a:t>Example</a:t>
            </a:r>
            <a:endParaRPr lang="en-US" altLang="en-US" dirty="0" smtClean="0"/>
          </a:p>
        </p:txBody>
      </p:sp>
      <p:sp>
        <p:nvSpPr>
          <p:cNvPr id="15363" name="Rectangle 3"/>
          <p:cNvSpPr>
            <a:spLocks noGrp="1" noChangeArrowheads="1"/>
          </p:cNvSpPr>
          <p:nvPr>
            <p:ph idx="1"/>
          </p:nvPr>
        </p:nvSpPr>
        <p:spPr/>
        <p:txBody>
          <a:bodyPr>
            <a:normAutofit fontScale="92500" lnSpcReduction="20000"/>
          </a:bodyPr>
          <a:lstStyle/>
          <a:p>
            <a:r>
              <a:rPr lang="en-US" dirty="0" smtClean="0"/>
              <a:t> A prototype of a tube with a square cross-section is to be fabricated using fused deposition modeling. </a:t>
            </a:r>
          </a:p>
          <a:p>
            <a:pPr lvl="1"/>
            <a:r>
              <a:rPr lang="en-US" dirty="0" smtClean="0"/>
              <a:t>Outside dimension of the square = 100 mm </a:t>
            </a:r>
          </a:p>
          <a:p>
            <a:pPr lvl="1"/>
            <a:r>
              <a:rPr lang="en-US" dirty="0" smtClean="0"/>
              <a:t>Inside dimension = 90 mm (wall thickness = 5 mm except at corners)</a:t>
            </a:r>
          </a:p>
          <a:p>
            <a:pPr lvl="1"/>
            <a:r>
              <a:rPr lang="en-US" dirty="0" smtClean="0"/>
              <a:t>Height of the tube (z-direction) = 75 mm </a:t>
            </a:r>
          </a:p>
          <a:p>
            <a:pPr lvl="1"/>
            <a:r>
              <a:rPr lang="en-US" dirty="0" smtClean="0"/>
              <a:t>Layer thickness = 2.5 mm per layer</a:t>
            </a:r>
          </a:p>
          <a:p>
            <a:pPr lvl="1"/>
            <a:r>
              <a:rPr lang="en-US" dirty="0" smtClean="0"/>
              <a:t>Width of the </a:t>
            </a:r>
            <a:r>
              <a:rPr lang="en-US" dirty="0" err="1" smtClean="0"/>
              <a:t>extrudate</a:t>
            </a:r>
            <a:r>
              <a:rPr lang="en-US" dirty="0" smtClean="0"/>
              <a:t> deposited = 1.25 mm</a:t>
            </a:r>
          </a:p>
          <a:p>
            <a:pPr lvl="1"/>
            <a:r>
              <a:rPr lang="en-US" dirty="0" smtClean="0"/>
              <a:t>Extruder head is moved across in the x-y plane at a velocity of 150 mm/s. </a:t>
            </a:r>
          </a:p>
          <a:p>
            <a:r>
              <a:rPr lang="en-US" dirty="0" smtClean="0"/>
              <a:t>Compute an estimate for the time required to build the part per minutes, if 10 s are lost each layer to lower the height of the platform that holds the part. (Neglect the time for post-curing.)</a:t>
            </a:r>
          </a:p>
        </p:txBody>
      </p:sp>
    </p:spTree>
    <p:extLst>
      <p:ext uri="{BB962C8B-B14F-4D97-AF65-F5344CB8AC3E}">
        <p14:creationId xmlns:p14="http://schemas.microsoft.com/office/powerpoint/2010/main" val="14965522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Outcomes</a:t>
            </a:r>
            <a:endParaRPr lang="en-US" dirty="0"/>
          </a:p>
        </p:txBody>
      </p:sp>
      <p:sp>
        <p:nvSpPr>
          <p:cNvPr id="3" name="Content Placeholder 2"/>
          <p:cNvSpPr>
            <a:spLocks noGrp="1"/>
          </p:cNvSpPr>
          <p:nvPr>
            <p:ph idx="1"/>
          </p:nvPr>
        </p:nvSpPr>
        <p:spPr/>
        <p:txBody>
          <a:bodyPr/>
          <a:lstStyle/>
          <a:p>
            <a:r>
              <a:rPr lang="en-US" dirty="0" smtClean="0"/>
              <a:t>Understand the role of additive manufacturing processes in advanced manufacturing development</a:t>
            </a:r>
          </a:p>
          <a:p>
            <a:pPr lvl="1"/>
            <a:endParaRPr lang="en-US" dirty="0" smtClean="0"/>
          </a:p>
          <a:p>
            <a:r>
              <a:rPr lang="en-US" dirty="0" smtClean="0"/>
              <a:t>Learn to calculate the part build time in additive manufacturing </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921006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705600" y="381000"/>
            <a:ext cx="2057400" cy="2057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0483" name="Rectangle 2"/>
          <p:cNvSpPr>
            <a:spLocks noGrp="1" noChangeArrowheads="1"/>
          </p:cNvSpPr>
          <p:nvPr>
            <p:ph type="title"/>
          </p:nvPr>
        </p:nvSpPr>
        <p:spPr/>
        <p:txBody>
          <a:bodyPr/>
          <a:lstStyle/>
          <a:p>
            <a:r>
              <a:rPr lang="en-US" altLang="en-US" dirty="0" smtClean="0"/>
              <a:t>Solution</a:t>
            </a:r>
          </a:p>
        </p:txBody>
      </p:sp>
      <p:sp>
        <p:nvSpPr>
          <p:cNvPr id="4102" name="Content Placeholder 5"/>
          <p:cNvSpPr>
            <a:spLocks noGrp="1"/>
          </p:cNvSpPr>
          <p:nvPr>
            <p:ph idx="1"/>
          </p:nvPr>
        </p:nvSpPr>
        <p:spPr/>
        <p:txBody>
          <a:bodyPr>
            <a:normAutofit fontScale="77500" lnSpcReduction="20000"/>
          </a:bodyPr>
          <a:lstStyle/>
          <a:p>
            <a:pPr marL="0" indent="0">
              <a:buNone/>
            </a:pPr>
            <a:r>
              <a:rPr lang="en-US" b="1" dirty="0" smtClean="0"/>
              <a:t>Layer area A</a:t>
            </a:r>
            <a:r>
              <a:rPr lang="en-US" b="1" baseline="-25000" dirty="0" smtClean="0"/>
              <a:t>i</a:t>
            </a:r>
            <a:r>
              <a:rPr lang="en-US" b="1" dirty="0" smtClean="0"/>
              <a:t> same for all layers.</a:t>
            </a:r>
          </a:p>
          <a:p>
            <a:pPr marL="0" indent="0">
              <a:buNone/>
            </a:pPr>
            <a:r>
              <a:rPr lang="en-US" dirty="0" smtClean="0"/>
              <a:t>A</a:t>
            </a:r>
            <a:r>
              <a:rPr lang="en-US" baseline="-25000" dirty="0" smtClean="0"/>
              <a:t>i</a:t>
            </a:r>
            <a:r>
              <a:rPr lang="en-US" dirty="0" smtClean="0"/>
              <a:t> = 100</a:t>
            </a:r>
            <a:r>
              <a:rPr lang="en-US" baseline="30000" dirty="0" smtClean="0"/>
              <a:t>2</a:t>
            </a:r>
            <a:r>
              <a:rPr lang="en-US" dirty="0" smtClean="0"/>
              <a:t> – 90</a:t>
            </a:r>
            <a:r>
              <a:rPr lang="en-US" baseline="30000" dirty="0" smtClean="0"/>
              <a:t>2</a:t>
            </a:r>
            <a:r>
              <a:rPr lang="en-US" dirty="0" smtClean="0"/>
              <a:t> = 1900 mm</a:t>
            </a:r>
            <a:r>
              <a:rPr lang="en-US" baseline="30000" dirty="0" smtClean="0"/>
              <a:t>2</a:t>
            </a:r>
          </a:p>
          <a:p>
            <a:pPr marL="0" indent="0">
              <a:buNone/>
            </a:pPr>
            <a:endParaRPr lang="en-US" dirty="0" smtClean="0"/>
          </a:p>
          <a:p>
            <a:pPr marL="0" indent="0">
              <a:buNone/>
            </a:pPr>
            <a:r>
              <a:rPr lang="en-US" b="1" dirty="0" smtClean="0"/>
              <a:t>Time to complete one layer T</a:t>
            </a:r>
            <a:r>
              <a:rPr lang="en-US" b="1" baseline="-25000" dirty="0" smtClean="0"/>
              <a:t>i</a:t>
            </a:r>
            <a:r>
              <a:rPr lang="en-US" b="1" dirty="0" smtClean="0"/>
              <a:t> is the same for all layers.</a:t>
            </a:r>
            <a:endParaRPr lang="pt-BR" b="1" dirty="0" smtClean="0"/>
          </a:p>
          <a:p>
            <a:pPr marL="0" indent="0">
              <a:buNone/>
            </a:pPr>
            <a:r>
              <a:rPr lang="pt-BR" dirty="0" smtClean="0"/>
              <a:t>T</a:t>
            </a:r>
            <a:r>
              <a:rPr lang="pt-BR" baseline="-25000" dirty="0" smtClean="0"/>
              <a:t>i</a:t>
            </a:r>
            <a:r>
              <a:rPr lang="pt-BR" dirty="0" smtClean="0"/>
              <a:t> = (1900 mm</a:t>
            </a:r>
            <a:r>
              <a:rPr lang="pt-BR" baseline="30000" dirty="0" smtClean="0"/>
              <a:t>2</a:t>
            </a:r>
            <a:r>
              <a:rPr lang="pt-BR" dirty="0" smtClean="0"/>
              <a:t>)/(1.25 mm)(150 mm/s) + 10 s = 10.1 + 10 = 20.1 s</a:t>
            </a:r>
          </a:p>
          <a:p>
            <a:pPr marL="0" indent="0">
              <a:buNone/>
            </a:pPr>
            <a:endParaRPr lang="en-US" dirty="0" smtClean="0"/>
          </a:p>
          <a:p>
            <a:pPr marL="0" indent="0">
              <a:buNone/>
            </a:pPr>
            <a:r>
              <a:rPr lang="en-US" b="1" dirty="0" smtClean="0"/>
              <a:t>Number of layers </a:t>
            </a:r>
          </a:p>
          <a:p>
            <a:pPr marL="0" indent="0">
              <a:buNone/>
            </a:pPr>
            <a:r>
              <a:rPr lang="en-US" dirty="0" smtClean="0"/>
              <a:t>n</a:t>
            </a:r>
            <a:r>
              <a:rPr lang="en-US" baseline="-25000" dirty="0" smtClean="0"/>
              <a:t>i </a:t>
            </a:r>
            <a:r>
              <a:rPr lang="en-US" dirty="0" smtClean="0"/>
              <a:t>= (75 mm)/(2.5 mm/layer) = 30 layers</a:t>
            </a:r>
          </a:p>
          <a:p>
            <a:pPr marL="0" indent="0">
              <a:buNone/>
            </a:pPr>
            <a:endParaRPr lang="en-US" dirty="0" smtClean="0"/>
          </a:p>
          <a:p>
            <a:pPr marL="0" indent="0">
              <a:buNone/>
            </a:pPr>
            <a:r>
              <a:rPr lang="en-US" b="1" dirty="0" smtClean="0"/>
              <a:t>Build time</a:t>
            </a:r>
          </a:p>
          <a:p>
            <a:pPr marL="0" indent="0">
              <a:buNone/>
            </a:pPr>
            <a:r>
              <a:rPr lang="en-US" dirty="0" smtClean="0"/>
              <a:t>T</a:t>
            </a:r>
            <a:r>
              <a:rPr lang="en-US" baseline="-25000" dirty="0" smtClean="0"/>
              <a:t>c</a:t>
            </a:r>
            <a:r>
              <a:rPr lang="en-US" dirty="0" smtClean="0"/>
              <a:t> = (30 layers)(20.1 s/layer) = 603 s = 10.05 minutes</a:t>
            </a:r>
          </a:p>
          <a:p>
            <a:pPr marL="0" indent="0">
              <a:buNone/>
            </a:pPr>
            <a:endParaRPr lang="en-US" altLang="en-US" dirty="0" smtClean="0"/>
          </a:p>
        </p:txBody>
      </p:sp>
      <p:graphicFrame>
        <p:nvGraphicFramePr>
          <p:cNvPr id="20485" name="Object 1"/>
          <p:cNvGraphicFramePr>
            <a:graphicFrameLocks noChangeAspect="1"/>
          </p:cNvGraphicFramePr>
          <p:nvPr>
            <p:extLst>
              <p:ext uri="{D42A27DB-BD31-4B8C-83A1-F6EECF244321}">
                <p14:modId xmlns:p14="http://schemas.microsoft.com/office/powerpoint/2010/main" val="3704862427"/>
              </p:ext>
            </p:extLst>
          </p:nvPr>
        </p:nvGraphicFramePr>
        <p:xfrm>
          <a:off x="5016500" y="365126"/>
          <a:ext cx="1689100" cy="774700"/>
        </p:xfrm>
        <a:graphic>
          <a:graphicData uri="http://schemas.openxmlformats.org/presentationml/2006/ole">
            <mc:AlternateContent xmlns:mc="http://schemas.openxmlformats.org/markup-compatibility/2006">
              <mc:Choice xmlns:v="urn:schemas-microsoft-com:vml" Requires="v">
                <p:oleObj spid="_x0000_s4198" name="Equation" r:id="rId3" imgW="1571596" imgH="657109" progId="Equation.3">
                  <p:embed/>
                </p:oleObj>
              </mc:Choice>
              <mc:Fallback>
                <p:oleObj name="Equation" r:id="rId3" imgW="1571596" imgH="65710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6500" y="365126"/>
                        <a:ext cx="1689100" cy="774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6" name="Object 2"/>
          <p:cNvGraphicFramePr>
            <a:graphicFrameLocks noChangeAspect="1"/>
          </p:cNvGraphicFramePr>
          <p:nvPr>
            <p:extLst>
              <p:ext uri="{D42A27DB-BD31-4B8C-83A1-F6EECF244321}">
                <p14:modId xmlns:p14="http://schemas.microsoft.com/office/powerpoint/2010/main" val="1918010847"/>
              </p:ext>
            </p:extLst>
          </p:nvPr>
        </p:nvGraphicFramePr>
        <p:xfrm>
          <a:off x="7356475" y="327026"/>
          <a:ext cx="1282700" cy="850900"/>
        </p:xfrm>
        <a:graphic>
          <a:graphicData uri="http://schemas.openxmlformats.org/presentationml/2006/ole">
            <mc:AlternateContent xmlns:mc="http://schemas.openxmlformats.org/markup-compatibility/2006">
              <mc:Choice xmlns:v="urn:schemas-microsoft-com:vml" Requires="v">
                <p:oleObj spid="_x0000_s4199" name="Equation" r:id="rId5" imgW="1171681" imgH="733335" progId="Equation.3">
                  <p:embed/>
                </p:oleObj>
              </mc:Choice>
              <mc:Fallback>
                <p:oleObj name="Equation" r:id="rId5" imgW="1171681" imgH="733335"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6475" y="327026"/>
                        <a:ext cx="1282700" cy="850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7330450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10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10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10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102">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102">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4102">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4102">
                                            <p:txEl>
                                              <p:pRg st="9" end="9"/>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410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National Interests and Manufacturing Needs</a:t>
            </a:r>
          </a:p>
          <a:p>
            <a:r>
              <a:rPr lang="en-US" dirty="0" smtClean="0"/>
              <a:t>Advanced Manufacturing</a:t>
            </a:r>
          </a:p>
          <a:p>
            <a:r>
              <a:rPr lang="en-US" dirty="0" smtClean="0"/>
              <a:t>Additive Manufacturing</a:t>
            </a:r>
          </a:p>
          <a:p>
            <a:r>
              <a:rPr lang="en-US" altLang="en-US" dirty="0" smtClean="0"/>
              <a:t>Part Build Time in FDM</a:t>
            </a:r>
            <a:endParaRPr lang="en-US" dirty="0" smtClean="0"/>
          </a:p>
          <a:p>
            <a:endParaRPr lang="en-US" dirty="0" smtClean="0"/>
          </a:p>
          <a:p>
            <a:endParaRPr lang="en-US" dirty="0" smtClean="0"/>
          </a:p>
          <a:p>
            <a:endParaRPr lang="en-US" dirty="0" smtClean="0"/>
          </a:p>
          <a:p>
            <a:endParaRPr lang="en-US" dirty="0"/>
          </a:p>
        </p:txBody>
      </p:sp>
      <p:grpSp>
        <p:nvGrpSpPr>
          <p:cNvPr id="6" name="Group 5"/>
          <p:cNvGrpSpPr/>
          <p:nvPr/>
        </p:nvGrpSpPr>
        <p:grpSpPr>
          <a:xfrm>
            <a:off x="433579" y="4196667"/>
            <a:ext cx="3006016" cy="1903348"/>
            <a:chOff x="1171365" y="4650344"/>
            <a:chExt cx="3006016" cy="1903348"/>
          </a:xfrm>
        </p:grpSpPr>
        <p:pic>
          <p:nvPicPr>
            <p:cNvPr id="7" name="Picture 5" descr="http://wb-3d.com/wp-content/uploads/2013/09/machining-3.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7280" y="4650344"/>
              <a:ext cx="2286000" cy="1517073"/>
            </a:xfrm>
            <a:prstGeom prst="rect">
              <a:avLst/>
            </a:prstGeom>
            <a:solidFill>
              <a:schemeClr val="bg1"/>
            </a:solidFill>
            <a:scene3d>
              <a:camera prst="orthographicFront"/>
              <a:lightRig rig="threePt" dir="t"/>
            </a:scene3d>
            <a:sp3d>
              <a:bevelT prst="angle"/>
            </a:sp3d>
            <a:extLst/>
          </p:spPr>
        </p:pic>
        <p:sp>
          <p:nvSpPr>
            <p:cNvPr id="8" name="TextBox 7"/>
            <p:cNvSpPr txBox="1"/>
            <p:nvPr/>
          </p:nvSpPr>
          <p:spPr>
            <a:xfrm>
              <a:off x="1171365" y="6184360"/>
              <a:ext cx="3006016" cy="369332"/>
            </a:xfrm>
            <a:prstGeom prst="rect">
              <a:avLst/>
            </a:prstGeom>
            <a:noFill/>
            <a:scene3d>
              <a:camera prst="orthographicFront"/>
              <a:lightRig rig="threePt" dir="t"/>
            </a:scene3d>
            <a:sp3d>
              <a:bevelT prst="angle"/>
            </a:sp3d>
          </p:spPr>
          <p:txBody>
            <a:bodyPr wrap="none" rtlCol="0" anchor="ctr">
              <a:spAutoFit/>
            </a:bodyPr>
            <a:lstStyle/>
            <a:p>
              <a:pPr algn="ctr"/>
              <a:r>
                <a:rPr lang="en-US" b="1" dirty="0" smtClean="0">
                  <a:solidFill>
                    <a:srgbClr val="000000"/>
                  </a:solidFill>
                  <a:latin typeface="Arial" panose="020B0604020202020204" pitchFamily="34" charset="0"/>
                  <a:cs typeface="Arial" panose="020B0604020202020204" pitchFamily="34" charset="0"/>
                </a:rPr>
                <a:t>Traditional Manufacturing</a:t>
              </a:r>
              <a:endParaRPr lang="en-US" b="1" dirty="0">
                <a:solidFill>
                  <a:srgbClr val="000000"/>
                </a:solidFill>
                <a:latin typeface="Arial" panose="020B0604020202020204" pitchFamily="34" charset="0"/>
                <a:cs typeface="Arial" panose="020B0604020202020204" pitchFamily="34" charset="0"/>
              </a:endParaRPr>
            </a:p>
          </p:txBody>
        </p:sp>
      </p:grpSp>
      <p:sp>
        <p:nvSpPr>
          <p:cNvPr id="2" name="Title 1"/>
          <p:cNvSpPr>
            <a:spLocks noGrp="1"/>
          </p:cNvSpPr>
          <p:nvPr>
            <p:ph type="title"/>
          </p:nvPr>
        </p:nvSpPr>
        <p:spPr/>
        <p:txBody>
          <a:bodyPr/>
          <a:lstStyle/>
          <a:p>
            <a:r>
              <a:rPr lang="en-US" dirty="0" smtClean="0"/>
              <a:t>Closing Thoughts</a:t>
            </a:r>
            <a:endParaRPr lang="en-US" dirty="0"/>
          </a:p>
        </p:txBody>
      </p:sp>
      <p:pic>
        <p:nvPicPr>
          <p:cNvPr id="9" name="Picture 9" descr="http://www.metalworkingworldmagazine.com/files/2015/05/TRUMPF-lmd-additive-laser-metal-deposi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696" y="4207462"/>
            <a:ext cx="2103120" cy="1402081"/>
          </a:xfrm>
          <a:prstGeom prst="rect">
            <a:avLst/>
          </a:prstGeom>
          <a:solidFill>
            <a:schemeClr val="bg1"/>
          </a:solidFill>
          <a:scene3d>
            <a:camera prst="orthographicFront"/>
            <a:lightRig rig="threePt" dir="t"/>
          </a:scene3d>
          <a:sp3d>
            <a:bevelT prst="angle"/>
          </a:sp3d>
          <a:extLst/>
        </p:spPr>
      </p:pic>
      <p:sp>
        <p:nvSpPr>
          <p:cNvPr id="10" name="TextBox 9"/>
          <p:cNvSpPr txBox="1"/>
          <p:nvPr/>
        </p:nvSpPr>
        <p:spPr>
          <a:xfrm>
            <a:off x="5249868" y="5708587"/>
            <a:ext cx="2764775" cy="369332"/>
          </a:xfrm>
          <a:prstGeom prst="rect">
            <a:avLst/>
          </a:prstGeom>
          <a:noFill/>
        </p:spPr>
        <p:txBody>
          <a:bodyPr wrap="square" rtlCol="0" anchor="ctr">
            <a:spAutoFit/>
          </a:bodyPr>
          <a:lstStyle/>
          <a:p>
            <a:pPr algn="ctr"/>
            <a:r>
              <a:rPr lang="en-US" b="1" dirty="0" smtClean="0">
                <a:latin typeface="Arial" panose="020B0604020202020204" pitchFamily="34" charset="0"/>
                <a:cs typeface="Arial" panose="020B0604020202020204" pitchFamily="34" charset="0"/>
              </a:rPr>
              <a:t>Additive Manufacturing</a:t>
            </a:r>
            <a:endParaRPr lang="en-US" b="1" dirty="0">
              <a:latin typeface="Arial" panose="020B0604020202020204" pitchFamily="34" charset="0"/>
              <a:cs typeface="Arial" panose="020B0604020202020204" pitchFamily="34" charset="0"/>
            </a:endParaRPr>
          </a:p>
        </p:txBody>
      </p:sp>
      <p:sp>
        <p:nvSpPr>
          <p:cNvPr id="4" name="Left-Right Arrow 3"/>
          <p:cNvSpPr/>
          <p:nvPr/>
        </p:nvSpPr>
        <p:spPr>
          <a:xfrm>
            <a:off x="3826491" y="4580381"/>
            <a:ext cx="1474035" cy="749643"/>
          </a:xfrm>
          <a:prstGeom prst="leftRightArrow">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141221" y="6211669"/>
            <a:ext cx="5020105" cy="646331"/>
          </a:xfrm>
          <a:prstGeom prst="rect">
            <a:avLst/>
          </a:prstGeom>
        </p:spPr>
        <p:txBody>
          <a:bodyPr wrap="square">
            <a:spAutoFit/>
          </a:bodyPr>
          <a:lstStyle/>
          <a:p>
            <a:r>
              <a:rPr lang="en-US" dirty="0"/>
              <a:t>http://www.thefabricator.com/news/shopmanagement/trumpf-enters-joint-venture-for-3-d-printing</a:t>
            </a:r>
          </a:p>
        </p:txBody>
      </p:sp>
      <p:sp>
        <p:nvSpPr>
          <p:cNvPr id="11" name="Rectangle 10"/>
          <p:cNvSpPr/>
          <p:nvPr/>
        </p:nvSpPr>
        <p:spPr>
          <a:xfrm>
            <a:off x="-48406" y="6311899"/>
            <a:ext cx="3965701" cy="369332"/>
          </a:xfrm>
          <a:prstGeom prst="rect">
            <a:avLst/>
          </a:prstGeom>
        </p:spPr>
        <p:txBody>
          <a:bodyPr wrap="none">
            <a:spAutoFit/>
          </a:bodyPr>
          <a:lstStyle/>
          <a:p>
            <a:r>
              <a:rPr lang="en-US" dirty="0"/>
              <a:t>http://westbaytech.com/machining.htm</a:t>
            </a:r>
          </a:p>
        </p:txBody>
      </p:sp>
    </p:spTree>
    <p:extLst>
      <p:ext uri="{BB962C8B-B14F-4D97-AF65-F5344CB8AC3E}">
        <p14:creationId xmlns:p14="http://schemas.microsoft.com/office/powerpoint/2010/main" val="21445539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References</a:t>
            </a:r>
          </a:p>
        </p:txBody>
      </p:sp>
      <p:sp>
        <p:nvSpPr>
          <p:cNvPr id="30723" name="Content Placeholder 2"/>
          <p:cNvSpPr>
            <a:spLocks noGrp="1"/>
          </p:cNvSpPr>
          <p:nvPr>
            <p:ph idx="1"/>
          </p:nvPr>
        </p:nvSpPr>
        <p:spPr/>
        <p:txBody>
          <a:bodyPr/>
          <a:lstStyle/>
          <a:p>
            <a:pPr marL="0" indent="0">
              <a:buNone/>
            </a:pPr>
            <a:r>
              <a:rPr lang="en-US" altLang="en-US" smtClean="0"/>
              <a:t>Groover, M.P., 2007, Fundamentals of Modern Manufacturing: Materials, Processes, and Systems, 3rd Ed., John Wiley &amp; Sons, Hoboken, NJ.</a:t>
            </a:r>
          </a:p>
          <a:p>
            <a:endParaRPr lang="en-US" altLang="en-US" dirty="0" smtClean="0"/>
          </a:p>
        </p:txBody>
      </p:sp>
    </p:spTree>
    <p:extLst>
      <p:ext uri="{BB962C8B-B14F-4D97-AF65-F5344CB8AC3E}">
        <p14:creationId xmlns:p14="http://schemas.microsoft.com/office/powerpoint/2010/main" val="1153841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Advanced Manufacturing:</a:t>
            </a:r>
          </a:p>
          <a:p>
            <a:pPr lvl="1"/>
            <a:r>
              <a:rPr lang="en-US" dirty="0" smtClean="0"/>
              <a:t>“Use of innovative technologies to create existing products and the creation of new products. Advanced manufacturing can include production activities that depend on information, automation, computation, software, sensing, and networking.” (www.manufacturing.gov)</a:t>
            </a:r>
          </a:p>
          <a:p>
            <a:pPr lvl="1"/>
            <a:endParaRPr lang="en-US" dirty="0" smtClean="0"/>
          </a:p>
          <a:p>
            <a:r>
              <a:rPr lang="en-US" dirty="0" smtClean="0"/>
              <a:t>Additive Manufacturing (AM):</a:t>
            </a:r>
          </a:p>
          <a:p>
            <a:pPr lvl="1"/>
            <a:r>
              <a:rPr lang="en-US" dirty="0" smtClean="0"/>
              <a:t>American Society for Testing and Materials (ASTM) committee F42 defined additive manufacturing as “the process of joining materials to make objects from 3D model data, usually layer upon layer, as opposed to subtractive manufacturing methodologies.”</a:t>
            </a:r>
          </a:p>
          <a:p>
            <a:pPr lvl="1"/>
            <a:endParaRPr lang="en-US" dirty="0"/>
          </a:p>
        </p:txBody>
      </p:sp>
    </p:spTree>
    <p:extLst>
      <p:ext uri="{BB962C8B-B14F-4D97-AF65-F5344CB8AC3E}">
        <p14:creationId xmlns:p14="http://schemas.microsoft.com/office/powerpoint/2010/main" val="1845633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Mfg. Needs &amp; Challenges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Increase design flexibility / Reduce waste production</a:t>
            </a:r>
          </a:p>
          <a:p>
            <a:pPr lvl="1"/>
            <a:r>
              <a:rPr lang="en-US" dirty="0" smtClean="0"/>
              <a:t>Elimination of tooling and design constraints (e.g., fixtures &amp; jigs)</a:t>
            </a:r>
          </a:p>
          <a:p>
            <a:pPr lvl="1"/>
            <a:endParaRPr lang="en-US" dirty="0" smtClean="0"/>
          </a:p>
          <a:p>
            <a:r>
              <a:rPr lang="en-US" dirty="0" smtClean="0"/>
              <a:t>Improve system flexibility / Reduce impact of manufacturing systems</a:t>
            </a:r>
          </a:p>
          <a:p>
            <a:pPr lvl="1"/>
            <a:r>
              <a:rPr lang="en-US" dirty="0" smtClean="0"/>
              <a:t>Elimination of work-in-process and stock obsolescence just-in-time manufacturing  </a:t>
            </a:r>
          </a:p>
          <a:p>
            <a:pPr lvl="1"/>
            <a:endParaRPr lang="en-US" dirty="0" smtClean="0"/>
          </a:p>
          <a:p>
            <a:r>
              <a:rPr lang="en-US" dirty="0" smtClean="0"/>
              <a:t>Displacement of inefficient and detrimental processes</a:t>
            </a:r>
          </a:p>
          <a:p>
            <a:pPr lvl="1"/>
            <a:r>
              <a:rPr lang="en-US" dirty="0" smtClean="0"/>
              <a:t>Contributes to sustainability goals (i.e., economic, environmental, and social improvements)</a:t>
            </a:r>
          </a:p>
        </p:txBody>
      </p:sp>
    </p:spTree>
    <p:extLst>
      <p:ext uri="{BB962C8B-B14F-4D97-AF65-F5344CB8AC3E}">
        <p14:creationId xmlns:p14="http://schemas.microsoft.com/office/powerpoint/2010/main" val="422282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Additive Manufacturing</a:t>
            </a:r>
            <a:endParaRPr lang="en-US" dirty="0"/>
          </a:p>
        </p:txBody>
      </p:sp>
      <p:sp>
        <p:nvSpPr>
          <p:cNvPr id="3" name="Content Placeholder 2"/>
          <p:cNvSpPr>
            <a:spLocks noGrp="1"/>
          </p:cNvSpPr>
          <p:nvPr>
            <p:ph idx="1"/>
          </p:nvPr>
        </p:nvSpPr>
        <p:spPr>
          <a:xfrm>
            <a:off x="628650" y="1832999"/>
            <a:ext cx="7886700" cy="4351338"/>
          </a:xfrm>
        </p:spPr>
        <p:txBody>
          <a:bodyPr/>
          <a:lstStyle/>
          <a:p>
            <a:r>
              <a:rPr lang="en-US" dirty="0" smtClean="0"/>
              <a:t>Layered manufacturing</a:t>
            </a:r>
          </a:p>
          <a:p>
            <a:r>
              <a:rPr lang="en-US" dirty="0" smtClean="0"/>
              <a:t> Direct CAD manufacturing </a:t>
            </a:r>
          </a:p>
          <a:p>
            <a:r>
              <a:rPr lang="en-US" dirty="0" smtClean="0"/>
              <a:t> Solid freeform fabrication</a:t>
            </a:r>
          </a:p>
          <a:p>
            <a:r>
              <a:rPr lang="en-US" dirty="0" smtClean="0"/>
              <a:t> Rapid prototyping and manufacturing (RPM) </a:t>
            </a:r>
          </a:p>
          <a:p>
            <a:endParaRPr lang="en-US" dirty="0"/>
          </a:p>
        </p:txBody>
      </p:sp>
      <p:pic>
        <p:nvPicPr>
          <p:cNvPr id="6" name="cqhKYet6YBs"/>
          <p:cNvPicPr>
            <a:picLocks noRot="1" noChangeAspect="1"/>
          </p:cNvPicPr>
          <p:nvPr>
            <a:videoFile r:link="rId1"/>
          </p:nvPr>
        </p:nvPicPr>
        <p:blipFill>
          <a:blip r:embed="rId4"/>
          <a:stretch>
            <a:fillRect/>
          </a:stretch>
        </p:blipFill>
        <p:spPr>
          <a:xfrm>
            <a:off x="2144806" y="3847304"/>
            <a:ext cx="4572000" cy="2571750"/>
          </a:xfrm>
          <a:prstGeom prst="rect">
            <a:avLst/>
          </a:prstGeom>
        </p:spPr>
      </p:pic>
      <p:sp>
        <p:nvSpPr>
          <p:cNvPr id="4" name="Rectangle 3"/>
          <p:cNvSpPr/>
          <p:nvPr/>
        </p:nvSpPr>
        <p:spPr>
          <a:xfrm>
            <a:off x="1956547" y="6419054"/>
            <a:ext cx="5109882" cy="369332"/>
          </a:xfrm>
          <a:prstGeom prst="rect">
            <a:avLst/>
          </a:prstGeom>
        </p:spPr>
        <p:txBody>
          <a:bodyPr wrap="square">
            <a:spAutoFit/>
          </a:bodyPr>
          <a:lstStyle/>
          <a:p>
            <a:r>
              <a:rPr lang="en-US" dirty="0"/>
              <a:t>https://www.youtube.com/watch?v=cqhKYet6YBs</a:t>
            </a:r>
          </a:p>
        </p:txBody>
      </p:sp>
    </p:spTree>
    <p:extLst>
      <p:ext uri="{BB962C8B-B14F-4D97-AF65-F5344CB8AC3E}">
        <p14:creationId xmlns:p14="http://schemas.microsoft.com/office/powerpoint/2010/main" val="330760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Additive Manufacturing</a:t>
            </a:r>
          </a:p>
        </p:txBody>
      </p:sp>
      <p:sp>
        <p:nvSpPr>
          <p:cNvPr id="4" name="Content Placeholder 3"/>
          <p:cNvSpPr>
            <a:spLocks noGrp="1"/>
          </p:cNvSpPr>
          <p:nvPr>
            <p:ph idx="1"/>
          </p:nvPr>
        </p:nvSpPr>
        <p:spPr/>
        <p:txBody>
          <a:bodyPr>
            <a:normAutofit/>
          </a:bodyPr>
          <a:lstStyle/>
          <a:p>
            <a:r>
              <a:rPr lang="en-US" dirty="0" smtClean="0"/>
              <a:t>A family of fabrication processes developed to make engineering prototypes with short lead time from a CAD model (hours or days)</a:t>
            </a:r>
          </a:p>
          <a:p>
            <a:endParaRPr lang="en-US" dirty="0" smtClean="0"/>
          </a:p>
          <a:p>
            <a:r>
              <a:rPr lang="en-US" dirty="0" smtClean="0"/>
              <a:t>Prototype machining may take up to several weeks</a:t>
            </a:r>
          </a:p>
          <a:p>
            <a:pPr lvl="1"/>
            <a:r>
              <a:rPr lang="en-US" dirty="0"/>
              <a:t>P</a:t>
            </a:r>
            <a:r>
              <a:rPr lang="en-US" dirty="0" smtClean="0"/>
              <a:t>art complexity</a:t>
            </a:r>
          </a:p>
          <a:p>
            <a:pPr lvl="1"/>
            <a:r>
              <a:rPr lang="en-US" dirty="0"/>
              <a:t>D</a:t>
            </a:r>
            <a:r>
              <a:rPr lang="en-US" dirty="0" smtClean="0"/>
              <a:t>ifficulty in ordering materials </a:t>
            </a:r>
          </a:p>
          <a:p>
            <a:endParaRPr lang="en-US" dirty="0"/>
          </a:p>
        </p:txBody>
      </p:sp>
    </p:spTree>
    <p:extLst>
      <p:ext uri="{BB962C8B-B14F-4D97-AF65-F5344CB8AC3E}">
        <p14:creationId xmlns:p14="http://schemas.microsoft.com/office/powerpoint/2010/main" val="9043789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fade">
                                      <p:cBhvr>
                                        <p:cTn id="1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Title 6"/>
          <p:cNvSpPr>
            <a:spLocks noGrp="1"/>
          </p:cNvSpPr>
          <p:nvPr>
            <p:ph type="title"/>
          </p:nvPr>
        </p:nvSpPr>
        <p:spPr/>
        <p:txBody>
          <a:bodyPr/>
          <a:lstStyle/>
          <a:p>
            <a:r>
              <a:rPr lang="en-US" altLang="en-US" dirty="0" smtClean="0"/>
              <a:t>Caterpillar Engine Mockup</a:t>
            </a:r>
          </a:p>
        </p:txBody>
      </p:sp>
      <p:sp>
        <p:nvSpPr>
          <p:cNvPr id="26630" name="Content Placeholder 7"/>
          <p:cNvSpPr>
            <a:spLocks noGrp="1"/>
          </p:cNvSpPr>
          <p:nvPr>
            <p:ph idx="1"/>
          </p:nvPr>
        </p:nvSpPr>
        <p:spPr/>
        <p:txBody>
          <a:bodyPr/>
          <a:lstStyle/>
          <a:p>
            <a:r>
              <a:rPr lang="en-US" altLang="en-US" b="0" dirty="0" smtClean="0"/>
              <a:t>200 parts made using </a:t>
            </a:r>
            <a:r>
              <a:rPr lang="en-US" altLang="en-US" b="0" dirty="0" err="1" smtClean="0"/>
              <a:t>stereolithography</a:t>
            </a:r>
            <a:endParaRPr lang="en-US" altLang="en-US" b="0" dirty="0" smtClean="0"/>
          </a:p>
          <a:p>
            <a:r>
              <a:rPr lang="en-US" altLang="en-US" b="0" dirty="0" smtClean="0"/>
              <a:t>Five weeks – produced, painted, assembled</a:t>
            </a:r>
          </a:p>
          <a:p>
            <a:r>
              <a:rPr lang="en-US" altLang="en-US" b="0" dirty="0" smtClean="0"/>
              <a:t>Modified original CAD files</a:t>
            </a:r>
          </a:p>
          <a:p>
            <a:endParaRPr lang="en-US" altLang="en-US" dirty="0" smtClean="0"/>
          </a:p>
        </p:txBody>
      </p:sp>
      <p:grpSp>
        <p:nvGrpSpPr>
          <p:cNvPr id="2" name="Group 1"/>
          <p:cNvGrpSpPr>
            <a:grpSpLocks noChangeAspect="1"/>
          </p:cNvGrpSpPr>
          <p:nvPr/>
        </p:nvGrpSpPr>
        <p:grpSpPr>
          <a:xfrm>
            <a:off x="912969" y="3660630"/>
            <a:ext cx="7132320" cy="2815613"/>
            <a:chOff x="816203" y="2932113"/>
            <a:chExt cx="8175397" cy="3227388"/>
          </a:xfrm>
          <a:scene3d>
            <a:camera prst="orthographicFront"/>
            <a:lightRig rig="threePt" dir="t"/>
          </a:scene3d>
        </p:grpSpPr>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203" y="2932113"/>
              <a:ext cx="3505200" cy="3227388"/>
            </a:xfrm>
            <a:prstGeom prst="rect">
              <a:avLst/>
            </a:prstGeom>
            <a:noFill/>
            <a:ln>
              <a:noFill/>
            </a:ln>
            <a:sp3d prstMaterial="plastic">
              <a:bevelT w="2540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0488" y="2959101"/>
              <a:ext cx="3821112" cy="3200400"/>
            </a:xfrm>
            <a:prstGeom prst="rect">
              <a:avLst/>
            </a:prstGeom>
            <a:noFill/>
            <a:ln>
              <a:noFill/>
            </a:ln>
            <a:sp3d prstMaterial="plastic">
              <a:bevelT w="2540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Rectangle 2"/>
          <p:cNvSpPr/>
          <p:nvPr/>
        </p:nvSpPr>
        <p:spPr>
          <a:xfrm>
            <a:off x="-1837" y="6488668"/>
            <a:ext cx="9145837" cy="369332"/>
          </a:xfrm>
          <a:prstGeom prst="rect">
            <a:avLst/>
          </a:prstGeom>
        </p:spPr>
        <p:txBody>
          <a:bodyPr wrap="none">
            <a:spAutoFit/>
          </a:bodyPr>
          <a:lstStyle/>
          <a:p>
            <a:r>
              <a:rPr lang="en-US" dirty="0"/>
              <a:t>http://software.materialise.com/cases/materialise-magics-saves-caterpillar-huge-amounts-time</a:t>
            </a:r>
          </a:p>
        </p:txBody>
      </p:sp>
    </p:spTree>
    <p:extLst>
      <p:ext uri="{BB962C8B-B14F-4D97-AF65-F5344CB8AC3E}">
        <p14:creationId xmlns:p14="http://schemas.microsoft.com/office/powerpoint/2010/main" val="5666170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What Materials Can We Print?</a:t>
            </a:r>
            <a:endParaRPr lang="en-US" dirty="0"/>
          </a:p>
        </p:txBody>
      </p:sp>
      <p:sp>
        <p:nvSpPr>
          <p:cNvPr id="2" name="Content Placeholder 1"/>
          <p:cNvSpPr>
            <a:spLocks noGrp="1"/>
          </p:cNvSpPr>
          <p:nvPr>
            <p:ph sz="half" idx="1"/>
          </p:nvPr>
        </p:nvSpPr>
        <p:spPr/>
        <p:txBody>
          <a:bodyPr>
            <a:normAutofit fontScale="70000" lnSpcReduction="20000"/>
          </a:bodyPr>
          <a:lstStyle/>
          <a:p>
            <a:r>
              <a:rPr lang="en-US" dirty="0" smtClean="0"/>
              <a:t>Thermoplastics, eutectic materials, edible materials, rubber, clay, metal clay, plaster, biomaterial</a:t>
            </a:r>
          </a:p>
          <a:p>
            <a:endParaRPr lang="en-US" dirty="0" smtClean="0"/>
          </a:p>
          <a:p>
            <a:r>
              <a:rPr lang="en-US" dirty="0" smtClean="0"/>
              <a:t>Ceramic materials, ceramic metal matrix composites</a:t>
            </a:r>
          </a:p>
          <a:p>
            <a:endParaRPr lang="en-US" dirty="0" smtClean="0"/>
          </a:p>
          <a:p>
            <a:r>
              <a:rPr lang="en-US" dirty="0" smtClean="0"/>
              <a:t>Photopolymers</a:t>
            </a:r>
          </a:p>
          <a:p>
            <a:endParaRPr lang="en-US" dirty="0" smtClean="0"/>
          </a:p>
          <a:p>
            <a:r>
              <a:rPr lang="en-US" dirty="0" smtClean="0"/>
              <a:t>Metal alloys (steel, iron, bronze, precious metals, titanium, cobalt, aluminum)</a:t>
            </a:r>
          </a:p>
          <a:p>
            <a:endParaRPr lang="en-US" dirty="0" smtClean="0"/>
          </a:p>
          <a:p>
            <a:r>
              <a:rPr lang="en-US" dirty="0" smtClean="0"/>
              <a:t>Paper, foil, plastic film</a:t>
            </a:r>
            <a:endParaRPr lang="en-US" dirty="0"/>
          </a:p>
        </p:txBody>
      </p:sp>
      <p:sp>
        <p:nvSpPr>
          <p:cNvPr id="6" name="Content Placeholder 5"/>
          <p:cNvSpPr>
            <a:spLocks noGrp="1"/>
          </p:cNvSpPr>
          <p:nvPr>
            <p:ph sz="half" idx="2"/>
          </p:nvPr>
        </p:nvSpPr>
        <p:spPr/>
        <p:txBody>
          <a:bodyPr>
            <a:normAutofit fontScale="70000" lnSpcReduction="20000"/>
          </a:bodyPr>
          <a:lstStyle/>
          <a:p>
            <a:endParaRPr lang="en-US"/>
          </a:p>
        </p:txBody>
      </p:sp>
      <p:grpSp>
        <p:nvGrpSpPr>
          <p:cNvPr id="14" name="Group 13"/>
          <p:cNvGrpSpPr>
            <a:grpSpLocks noChangeAspect="1"/>
          </p:cNvGrpSpPr>
          <p:nvPr/>
        </p:nvGrpSpPr>
        <p:grpSpPr>
          <a:xfrm>
            <a:off x="5230906" y="1871661"/>
            <a:ext cx="3135902" cy="4268429"/>
            <a:chOff x="4735387" y="1581912"/>
            <a:chExt cx="4097717" cy="4930402"/>
          </a:xfrm>
        </p:grpSpPr>
        <p:pic>
          <p:nvPicPr>
            <p:cNvPr id="7" name="Picture 6"/>
            <p:cNvPicPr>
              <a:picLocks noChangeAspect="1"/>
            </p:cNvPicPr>
            <p:nvPr/>
          </p:nvPicPr>
          <p:blipFill rotWithShape="1">
            <a:blip r:embed="rId2"/>
            <a:srcRect r="33333"/>
            <a:stretch/>
          </p:blipFill>
          <p:spPr>
            <a:xfrm>
              <a:off x="4735387" y="1581912"/>
              <a:ext cx="2049380" cy="1866400"/>
            </a:xfrm>
            <a:prstGeom prst="rect">
              <a:avLst/>
            </a:prstGeom>
            <a:ln>
              <a:noFill/>
            </a:ln>
            <a:scene3d>
              <a:camera prst="orthographicFront"/>
              <a:lightRig rig="threePt" dir="t"/>
            </a:scene3d>
            <a:sp3d prstMaterial="plastic">
              <a:bevelT/>
            </a:sp3d>
          </p:spPr>
        </p:pic>
        <p:pic>
          <p:nvPicPr>
            <p:cNvPr id="11" name="Picture 10" descr="Epoxy-resins-.jpg"/>
            <p:cNvPicPr>
              <a:picLocks noChangeAspect="1"/>
            </p:cNvPicPr>
            <p:nvPr/>
          </p:nvPicPr>
          <p:blipFill rotWithShape="1">
            <a:blip r:embed="rId3" cstate="print">
              <a:extLst>
                <a:ext uri="{28A0092B-C50C-407E-A947-70E740481C1C}">
                  <a14:useLocalDpi xmlns:a14="http://schemas.microsoft.com/office/drawing/2010/main" val="0"/>
                </a:ext>
              </a:extLst>
            </a:blip>
            <a:srcRect r="10111"/>
            <a:stretch/>
          </p:blipFill>
          <p:spPr>
            <a:xfrm>
              <a:off x="4736431" y="3521464"/>
              <a:ext cx="4096673" cy="2990850"/>
            </a:xfrm>
            <a:prstGeom prst="rect">
              <a:avLst/>
            </a:prstGeom>
            <a:ln>
              <a:noFill/>
            </a:ln>
            <a:scene3d>
              <a:camera prst="orthographicFront"/>
              <a:lightRig rig="threePt" dir="t"/>
            </a:scene3d>
            <a:sp3d prstMaterial="plastic">
              <a:bevelT/>
            </a:sp3d>
          </p:spPr>
        </p:pic>
        <p:pic>
          <p:nvPicPr>
            <p:cNvPr id="12" name="Picture 6" descr="3D Printing Skin Grafts to Heal Burns"/>
            <p:cNvPicPr>
              <a:picLocks noChangeAspect="1" noChangeArrowheads="1"/>
            </p:cNvPicPr>
            <p:nvPr/>
          </p:nvPicPr>
          <p:blipFill rotWithShape="1">
            <a:blip r:embed="rId4">
              <a:extLst>
                <a:ext uri="{28A0092B-C50C-407E-A947-70E740481C1C}">
                  <a14:useLocalDpi xmlns:a14="http://schemas.microsoft.com/office/drawing/2010/main" val="0"/>
                </a:ext>
              </a:extLst>
            </a:blip>
            <a:srcRect l="13382" t="17323" r="25531" b="14733"/>
            <a:stretch/>
          </p:blipFill>
          <p:spPr bwMode="auto">
            <a:xfrm>
              <a:off x="4736431" y="3438144"/>
              <a:ext cx="2514600" cy="1837944"/>
            </a:xfrm>
            <a:prstGeom prst="rect">
              <a:avLst/>
            </a:prstGeom>
            <a:noFill/>
            <a:ln>
              <a:noFill/>
            </a:ln>
            <a:scene3d>
              <a:camera prst="orthographicFront"/>
              <a:lightRig rig="threePt" dir="t"/>
            </a:scene3d>
            <a:sp3d prstMaterial="plastic">
              <a:bevelT/>
            </a:sp3d>
            <a:extLst>
              <a:ext uri="{909E8E84-426E-40DD-AFC4-6F175D3DCCD1}">
                <a14:hiddenFill xmlns:a14="http://schemas.microsoft.com/office/drawing/2010/main">
                  <a:solidFill>
                    <a:srgbClr val="FFFFFF"/>
                  </a:solidFill>
                </a14:hiddenFill>
              </a:ext>
            </a:extLst>
          </p:spPr>
        </p:pic>
        <p:pic>
          <p:nvPicPr>
            <p:cNvPr id="13" name="Picture 2" descr="Cross-section of multi-cellular bioprinted human liver tissue"/>
            <p:cNvPicPr>
              <a:picLocks noChangeAspect="1" noChangeArrowheads="1"/>
            </p:cNvPicPr>
            <p:nvPr/>
          </p:nvPicPr>
          <p:blipFill rotWithShape="1">
            <a:blip r:embed="rId5">
              <a:extLst>
                <a:ext uri="{28A0092B-C50C-407E-A947-70E740481C1C}">
                  <a14:useLocalDpi xmlns:a14="http://schemas.microsoft.com/office/drawing/2010/main" val="0"/>
                </a:ext>
              </a:extLst>
            </a:blip>
            <a:srcRect l="10801" t="13478" r="47936" b="16554"/>
            <a:stretch/>
          </p:blipFill>
          <p:spPr bwMode="auto">
            <a:xfrm>
              <a:off x="6784767" y="1581912"/>
              <a:ext cx="2047293" cy="2066544"/>
            </a:xfrm>
            <a:prstGeom prst="rect">
              <a:avLst/>
            </a:prstGeom>
            <a:noFill/>
            <a:ln>
              <a:noFill/>
            </a:ln>
            <a:scene3d>
              <a:camera prst="orthographicFront"/>
              <a:lightRig rig="threePt" dir="t"/>
            </a:scene3d>
            <a:sp3d prstMaterial="plastic">
              <a:bevelT/>
            </a:sp3d>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6"/>
            <a:srcRect l="14395" t="12754" r="22162" b="6850"/>
            <a:stretch/>
          </p:blipFill>
          <p:spPr>
            <a:xfrm>
              <a:off x="6785812" y="3438144"/>
              <a:ext cx="2047292" cy="1837944"/>
            </a:xfrm>
            <a:prstGeom prst="rect">
              <a:avLst/>
            </a:prstGeom>
            <a:ln>
              <a:noFill/>
            </a:ln>
            <a:scene3d>
              <a:camera prst="orthographicFront"/>
              <a:lightRig rig="threePt" dir="t"/>
            </a:scene3d>
            <a:sp3d prstMaterial="plastic">
              <a:bevelT/>
            </a:sp3d>
          </p:spPr>
        </p:pic>
      </p:grpSp>
      <p:sp>
        <p:nvSpPr>
          <p:cNvPr id="16" name="Rectangle 15"/>
          <p:cNvSpPr/>
          <p:nvPr/>
        </p:nvSpPr>
        <p:spPr>
          <a:xfrm>
            <a:off x="6983896" y="6488668"/>
            <a:ext cx="2099917" cy="369332"/>
          </a:xfrm>
          <a:prstGeom prst="rect">
            <a:avLst/>
          </a:prstGeom>
        </p:spPr>
        <p:txBody>
          <a:bodyPr wrap="square" anchor="ctr">
            <a:spAutoFit/>
          </a:bodyPr>
          <a:lstStyle/>
          <a:p>
            <a:pPr algn="r"/>
            <a:r>
              <a:rPr lang="en-US" dirty="0" smtClean="0"/>
              <a:t>Source: </a:t>
            </a:r>
            <a:r>
              <a:rPr lang="en-US" dirty="0" err="1" smtClean="0"/>
              <a:t>Atre</a:t>
            </a:r>
            <a:r>
              <a:rPr lang="en-US" dirty="0" smtClean="0"/>
              <a:t>, 2015</a:t>
            </a:r>
            <a:endParaRPr lang="en-US" dirty="0"/>
          </a:p>
        </p:txBody>
      </p:sp>
    </p:spTree>
    <p:extLst>
      <p:ext uri="{BB962C8B-B14F-4D97-AF65-F5344CB8AC3E}">
        <p14:creationId xmlns:p14="http://schemas.microsoft.com/office/powerpoint/2010/main" val="41760134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Additive Manufacturing Applications</a:t>
            </a:r>
          </a:p>
        </p:txBody>
      </p:sp>
      <p:sp>
        <p:nvSpPr>
          <p:cNvPr id="3" name="Content Placeholder 2"/>
          <p:cNvSpPr>
            <a:spLocks noGrp="1"/>
          </p:cNvSpPr>
          <p:nvPr>
            <p:ph idx="1"/>
          </p:nvPr>
        </p:nvSpPr>
        <p:spPr/>
        <p:txBody>
          <a:bodyPr>
            <a:normAutofit lnSpcReduction="10000"/>
          </a:bodyPr>
          <a:lstStyle/>
          <a:p>
            <a:r>
              <a:rPr lang="en-US" dirty="0" smtClean="0"/>
              <a:t>Learning: answering questions about performance or feasibility</a:t>
            </a:r>
          </a:p>
          <a:p>
            <a:pPr lvl="1"/>
            <a:r>
              <a:rPr lang="en-US" dirty="0" smtClean="0"/>
              <a:t>e.g., proof-of-concept model</a:t>
            </a:r>
          </a:p>
          <a:p>
            <a:r>
              <a:rPr lang="en-US" dirty="0" smtClean="0"/>
              <a:t>Communication: demonstration of a product for feedback</a:t>
            </a:r>
          </a:p>
          <a:p>
            <a:pPr lvl="1"/>
            <a:r>
              <a:rPr lang="en-US" dirty="0" smtClean="0"/>
              <a:t>e.g., 3D physical models of style or function</a:t>
            </a:r>
          </a:p>
          <a:p>
            <a:r>
              <a:rPr lang="en-US" dirty="0" smtClean="0"/>
              <a:t>Integration: combination of sub-systems into system model</a:t>
            </a:r>
          </a:p>
          <a:p>
            <a:pPr lvl="1"/>
            <a:r>
              <a:rPr lang="en-US" dirty="0" smtClean="0"/>
              <a:t>e.g., alpha or beta test models</a:t>
            </a:r>
          </a:p>
          <a:p>
            <a:r>
              <a:rPr lang="en-US" dirty="0" smtClean="0"/>
              <a:t>Milestones: development team’s schedule</a:t>
            </a:r>
          </a:p>
          <a:p>
            <a:pPr lvl="1"/>
            <a:r>
              <a:rPr lang="en-US" dirty="0" smtClean="0"/>
              <a:t>e.g., first testable hardware		        		</a:t>
            </a:r>
            <a:endParaRPr lang="en-US" dirty="0"/>
          </a:p>
        </p:txBody>
      </p:sp>
      <p:pic>
        <p:nvPicPr>
          <p:cNvPr id="5" name="Picture 4"/>
          <p:cNvPicPr>
            <a:picLocks noChangeAspect="1"/>
          </p:cNvPicPr>
          <p:nvPr/>
        </p:nvPicPr>
        <p:blipFill>
          <a:blip r:embed="rId2"/>
          <a:stretch>
            <a:fillRect/>
          </a:stretch>
        </p:blipFill>
        <p:spPr>
          <a:xfrm>
            <a:off x="7132320" y="4713756"/>
            <a:ext cx="2011680" cy="1781371"/>
          </a:xfrm>
          <a:prstGeom prst="rect">
            <a:avLst/>
          </a:prstGeom>
          <a:ln>
            <a:noFill/>
          </a:ln>
          <a:scene3d>
            <a:camera prst="orthographicFront"/>
            <a:lightRig rig="threePt" dir="t"/>
          </a:scene3d>
          <a:sp3d>
            <a:bevelT/>
          </a:sp3d>
        </p:spPr>
      </p:pic>
      <p:sp>
        <p:nvSpPr>
          <p:cNvPr id="9" name="Rectangle 8"/>
          <p:cNvSpPr/>
          <p:nvPr/>
        </p:nvSpPr>
        <p:spPr>
          <a:xfrm>
            <a:off x="975842" y="6211669"/>
            <a:ext cx="4572000" cy="646331"/>
          </a:xfrm>
          <a:prstGeom prst="rect">
            <a:avLst/>
          </a:prstGeom>
        </p:spPr>
        <p:txBody>
          <a:bodyPr>
            <a:spAutoFit/>
          </a:bodyPr>
          <a:lstStyle/>
          <a:p>
            <a:pPr algn="r"/>
            <a:r>
              <a:rPr lang="en-US" dirty="0"/>
              <a:t>Cranium replacement by </a:t>
            </a:r>
            <a:r>
              <a:rPr lang="en-US" dirty="0" smtClean="0"/>
              <a:t>Anatomics      Powder-based </a:t>
            </a:r>
            <a:r>
              <a:rPr lang="en-US" dirty="0"/>
              <a:t>binder jetting process</a:t>
            </a:r>
          </a:p>
        </p:txBody>
      </p:sp>
      <p:sp>
        <p:nvSpPr>
          <p:cNvPr id="2" name="Rectangle 1"/>
          <p:cNvSpPr/>
          <p:nvPr/>
        </p:nvSpPr>
        <p:spPr>
          <a:xfrm>
            <a:off x="5947869" y="6524087"/>
            <a:ext cx="3287375" cy="369332"/>
          </a:xfrm>
          <a:prstGeom prst="rect">
            <a:avLst/>
          </a:prstGeom>
        </p:spPr>
        <p:txBody>
          <a:bodyPr wrap="none">
            <a:spAutoFit/>
          </a:bodyPr>
          <a:lstStyle/>
          <a:p>
            <a:r>
              <a:rPr lang="en-US" dirty="0" smtClean="0">
                <a:solidFill>
                  <a:srgbClr val="000000"/>
                </a:solidFill>
              </a:rPr>
              <a:t>Source: </a:t>
            </a:r>
            <a:r>
              <a:rPr lang="en-US" dirty="0">
                <a:solidFill>
                  <a:srgbClr val="000000"/>
                </a:solidFill>
              </a:rPr>
              <a:t>http://www.wired.co.uk/</a:t>
            </a:r>
          </a:p>
        </p:txBody>
      </p:sp>
    </p:spTree>
    <p:extLst>
      <p:ext uri="{BB962C8B-B14F-4D97-AF65-F5344CB8AC3E}">
        <p14:creationId xmlns:p14="http://schemas.microsoft.com/office/powerpoint/2010/main" val="768349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251</TotalTime>
  <Words>950</Words>
  <Application>Microsoft Office PowerPoint</Application>
  <PresentationFormat>On-screen Show (4:3)</PresentationFormat>
  <Paragraphs>200</Paragraphs>
  <Slides>22</Slides>
  <Notes>8</Notes>
  <HiddenSlides>0</HiddenSlides>
  <MMClips>1</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8" baseType="lpstr">
      <vt:lpstr>Arial</vt:lpstr>
      <vt:lpstr>Calibri</vt:lpstr>
      <vt:lpstr>Calibri Light</vt:lpstr>
      <vt:lpstr>Times New Roman</vt:lpstr>
      <vt:lpstr>Office Theme</vt:lpstr>
      <vt:lpstr>Equation</vt:lpstr>
      <vt:lpstr>Introduction to Additive Manufacturing</vt:lpstr>
      <vt:lpstr>Learning Outcomes</vt:lpstr>
      <vt:lpstr>Terminology</vt:lpstr>
      <vt:lpstr>Advanced Mfg. Needs &amp; Challenges</vt:lpstr>
      <vt:lpstr>Additive Manufacturing</vt:lpstr>
      <vt:lpstr>Additive Manufacturing</vt:lpstr>
      <vt:lpstr>Caterpillar Engine Mockup</vt:lpstr>
      <vt:lpstr>What Materials Can We Print?</vt:lpstr>
      <vt:lpstr>Additive Manufacturing Applications</vt:lpstr>
      <vt:lpstr>Multiple Additive Manufacturing  Approaches</vt:lpstr>
      <vt:lpstr>Additive Manufacturing Types</vt:lpstr>
      <vt:lpstr>PowerPoint Presentation</vt:lpstr>
      <vt:lpstr>Technology Summary Chart</vt:lpstr>
      <vt:lpstr>Limitations of Additive Manufacturing</vt:lpstr>
      <vt:lpstr>Making a Prototype Part Using Additive Manufacturing </vt:lpstr>
      <vt:lpstr>Making a Prototype Part Using Additive Manufacturing </vt:lpstr>
      <vt:lpstr>Part Build Time in Additive Manufacturing </vt:lpstr>
      <vt:lpstr>Part Build Time - continued</vt:lpstr>
      <vt:lpstr>Example</vt:lpstr>
      <vt:lpstr>Solution</vt:lpstr>
      <vt:lpstr>Closing Thoughts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Additive Manufacturing</dc:title>
  <dc:creator>Mirkouei, Amin</dc:creator>
  <cp:lastModifiedBy>Karl Haapala</cp:lastModifiedBy>
  <cp:revision>46</cp:revision>
  <dcterms:created xsi:type="dcterms:W3CDTF">2016-06-12T18:25:12Z</dcterms:created>
  <dcterms:modified xsi:type="dcterms:W3CDTF">2016-07-31T06:13:32Z</dcterms:modified>
</cp:coreProperties>
</file>